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0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25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31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</p:sldIdLst>
  <p:sldSz cx="18288000" cy="10287000"/>
  <p:notesSz cx="6858000" cy="9144000"/>
  <p:embeddedFontLst>
    <p:embeddedFont>
      <p:font typeface="Poppins Bold" charset="1" panose="00000800000000000000"/>
      <p:regular r:id="rId34"/>
    </p:embeddedFont>
    <p:embeddedFont>
      <p:font typeface="Poppins Light" charset="1" panose="00000400000000000000"/>
      <p:regular r:id="rId35"/>
    </p:embeddedFont>
    <p:embeddedFont>
      <p:font typeface="Poppins" charset="1" panose="00000500000000000000"/>
      <p:regular r:id="rId36"/>
    </p:embeddedFont>
    <p:embeddedFont>
      <p:font typeface="Poppins Semi-Bold" charset="1" panose="00000700000000000000"/>
      <p:regular r:id="rId37"/>
    </p:embeddedFont>
    <p:embeddedFont>
      <p:font typeface="Poppins Medium" charset="1" panose="00000600000000000000"/>
      <p:regular r:id="rId4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notesMasters/notesMaster1.xml" Type="http://schemas.openxmlformats.org/officeDocument/2006/relationships/notesMaster"/><Relationship Id="rId32" Target="theme/theme2.xml" Type="http://schemas.openxmlformats.org/officeDocument/2006/relationships/theme"/><Relationship Id="rId33" Target="notesSlides/notesSlide1.xml" Type="http://schemas.openxmlformats.org/officeDocument/2006/relationships/notesSlide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notesSlides/notesSlide2.xml" Type="http://schemas.openxmlformats.org/officeDocument/2006/relationships/notesSlide"/><Relationship Id="rId39" Target="notesSlides/notesSlide3.xml" Type="http://schemas.openxmlformats.org/officeDocument/2006/relationships/notesSlide"/><Relationship Id="rId4" Target="theme/theme1.xml" Type="http://schemas.openxmlformats.org/officeDocument/2006/relationships/theme"/><Relationship Id="rId40" Target="notesSlides/notesSlide4.xml" Type="http://schemas.openxmlformats.org/officeDocument/2006/relationships/notesSlide"/><Relationship Id="rId41" Target="notesSlides/notesSlide5.xml" Type="http://schemas.openxmlformats.org/officeDocument/2006/relationships/notesSlide"/><Relationship Id="rId42" Target="notesSlides/notesSlide6.xml" Type="http://schemas.openxmlformats.org/officeDocument/2006/relationships/notesSlide"/><Relationship Id="rId43" Target="notesSlides/notesSlide7.xml" Type="http://schemas.openxmlformats.org/officeDocument/2006/relationships/notesSlide"/><Relationship Id="rId44" Target="notesSlides/notesSlide8.xml" Type="http://schemas.openxmlformats.org/officeDocument/2006/relationships/notesSlide"/><Relationship Id="rId45" Target="notesSlides/notesSlide9.xml" Type="http://schemas.openxmlformats.org/officeDocument/2006/relationships/notesSlide"/><Relationship Id="rId46" Target="fonts/font46.fntdata" Type="http://schemas.openxmlformats.org/officeDocument/2006/relationships/font"/><Relationship Id="rId47" Target="notesSlides/notesSlide10.xml" Type="http://schemas.openxmlformats.org/officeDocument/2006/relationships/notesSlide"/><Relationship Id="rId48" Target="notesSlides/notesSlide11.xml" Type="http://schemas.openxmlformats.org/officeDocument/2006/relationships/notesSlide"/><Relationship Id="rId49" Target="notesSlides/notesSlide12.xml" Type="http://schemas.openxmlformats.org/officeDocument/2006/relationships/notesSlide"/><Relationship Id="rId5" Target="tableStyles.xml" Type="http://schemas.openxmlformats.org/officeDocument/2006/relationships/tableStyles"/><Relationship Id="rId50" Target="notesSlides/notesSlide13.xml" Type="http://schemas.openxmlformats.org/officeDocument/2006/relationships/notesSlide"/><Relationship Id="rId51" Target="notesSlides/notesSlide14.xml" Type="http://schemas.openxmlformats.org/officeDocument/2006/relationships/notesSlide"/><Relationship Id="rId52" Target="notesSlides/notesSlide15.xml" Type="http://schemas.openxmlformats.org/officeDocument/2006/relationships/notesSlide"/><Relationship Id="rId53" Target="notesSlides/notesSlide16.xml" Type="http://schemas.openxmlformats.org/officeDocument/2006/relationships/notesSlide"/><Relationship Id="rId54" Target="notesSlides/notesSlide17.xml" Type="http://schemas.openxmlformats.org/officeDocument/2006/relationships/notesSlide"/><Relationship Id="rId55" Target="notesSlides/notesSlide18.xml" Type="http://schemas.openxmlformats.org/officeDocument/2006/relationships/notesSlide"/><Relationship Id="rId56" Target="notesSlides/notesSlide19.xml" Type="http://schemas.openxmlformats.org/officeDocument/2006/relationships/notesSlide"/><Relationship Id="rId57" Target="notesSlides/notesSlide20.xml" Type="http://schemas.openxmlformats.org/officeDocument/2006/relationships/notesSlide"/><Relationship Id="rId58" Target="notesSlides/notesSlide21.xml" Type="http://schemas.openxmlformats.org/officeDocument/2006/relationships/notesSlide"/><Relationship Id="rId59" Target="notesSlides/notesSlide22.xml" Type="http://schemas.openxmlformats.org/officeDocument/2006/relationships/notesSlide"/><Relationship Id="rId6" Target="slides/slide1.xml" Type="http://schemas.openxmlformats.org/officeDocument/2006/relationships/slide"/><Relationship Id="rId60" Target="notesSlides/notesSlide23.xml" Type="http://schemas.openxmlformats.org/officeDocument/2006/relationships/notesSlide"/><Relationship Id="rId61" Target="notesSlides/notesSlide24.xml" Type="http://schemas.openxmlformats.org/officeDocument/2006/relationships/notesSlide"/><Relationship Id="rId62" Target="notesSlides/notesSlide25.xml" Type="http://schemas.openxmlformats.org/officeDocument/2006/relationships/notes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_rels/notesSlide10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0.xml" Type="http://schemas.openxmlformats.org/officeDocument/2006/relationships/slide"/></Relationships>
</file>

<file path=ppt/notesSlides/_rels/notesSlide1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1.xml" Type="http://schemas.openxmlformats.org/officeDocument/2006/relationships/slide"/></Relationships>
</file>

<file path=ppt/notesSlides/_rels/notesSlide1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2.xml" Type="http://schemas.openxmlformats.org/officeDocument/2006/relationships/slide"/></Relationships>
</file>

<file path=ppt/notesSlides/_rels/notesSlide1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3.xml" Type="http://schemas.openxmlformats.org/officeDocument/2006/relationships/slide"/></Relationships>
</file>

<file path=ppt/notesSlides/_rels/notesSlide1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4.xml" Type="http://schemas.openxmlformats.org/officeDocument/2006/relationships/slide"/></Relationships>
</file>

<file path=ppt/notesSlides/_rels/notesSlide1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5.xml" Type="http://schemas.openxmlformats.org/officeDocument/2006/relationships/slide"/></Relationships>
</file>

<file path=ppt/notesSlides/_rels/notesSlide1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6.xml" Type="http://schemas.openxmlformats.org/officeDocument/2006/relationships/slide"/></Relationships>
</file>

<file path=ppt/notesSlides/_rels/notesSlide1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7.xml" Type="http://schemas.openxmlformats.org/officeDocument/2006/relationships/slide"/></Relationships>
</file>

<file path=ppt/notesSlides/_rels/notesSlide1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8.xml" Type="http://schemas.openxmlformats.org/officeDocument/2006/relationships/slide"/></Relationships>
</file>

<file path=ppt/notesSlides/_rels/notesSlide1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9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20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0.xml" Type="http://schemas.openxmlformats.org/officeDocument/2006/relationships/slide"/></Relationships>
</file>

<file path=ppt/notesSlides/_rels/notesSlide2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1.xml" Type="http://schemas.openxmlformats.org/officeDocument/2006/relationships/slide"/></Relationships>
</file>

<file path=ppt/notesSlides/_rels/notesSlide2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2.xml" Type="http://schemas.openxmlformats.org/officeDocument/2006/relationships/slide"/></Relationships>
</file>

<file path=ppt/notesSlides/_rels/notesSlide2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3.xml" Type="http://schemas.openxmlformats.org/officeDocument/2006/relationships/slide"/></Relationships>
</file>

<file path=ppt/notesSlides/_rels/notesSlide2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4.xml" Type="http://schemas.openxmlformats.org/officeDocument/2006/relationships/slide"/></Relationships>
</file>

<file path=ppt/notesSlides/_rels/notesSlide2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5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_rels/notesSlide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.xml" Type="http://schemas.openxmlformats.org/officeDocument/2006/relationships/slide"/></Relationships>
</file>

<file path=ppt/notesSlides/_rels/notesSlide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.xml" Type="http://schemas.openxmlformats.org/officeDocument/2006/relationships/slide"/></Relationships>
</file>

<file path=ppt/notesSlides/_rels/notesSlide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9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‹#›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‹#›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‹#›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‹#›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‹#›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‹#›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‹#›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‹#›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‹#›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‹#›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‹#›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‹#›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‹#›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‹#›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‹#›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‹#›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‹#›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‹#›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‹#›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‹#›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‹#›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‹#›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‹#›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.png" Type="http://schemas.openxmlformats.org/officeDocument/2006/relationships/image"/><Relationship Id="rId4" Target="../media/image2.png" Type="http://schemas.openxmlformats.org/officeDocument/2006/relationships/image"/><Relationship Id="rId5" Target="../media/image3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0.xml" Type="http://schemas.openxmlformats.org/officeDocument/2006/relationships/notesSlide"/><Relationship Id="rId3" Target="../media/image1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1.xml" Type="http://schemas.openxmlformats.org/officeDocument/2006/relationships/notesSlide"/><Relationship Id="rId3" Target="../media/image1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2.xml" Type="http://schemas.openxmlformats.org/officeDocument/2006/relationships/notesSlide"/><Relationship Id="rId3" Target="../media/image1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3.xml" Type="http://schemas.openxmlformats.org/officeDocument/2006/relationships/notesSlide"/><Relationship Id="rId3" Target="../media/image1.png" Type="http://schemas.openxmlformats.org/officeDocument/2006/relationships/image"/><Relationship Id="rId4" Target="../media/image9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4.xml" Type="http://schemas.openxmlformats.org/officeDocument/2006/relationships/notesSlide"/><Relationship Id="rId3" Target="../media/image1.png" Type="http://schemas.openxmlformats.org/officeDocument/2006/relationships/image"/><Relationship Id="rId4" Target="../media/image10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5.xml" Type="http://schemas.openxmlformats.org/officeDocument/2006/relationships/notesSlide"/><Relationship Id="rId3" Target="../media/image1.png" Type="http://schemas.openxmlformats.org/officeDocument/2006/relationships/image"/><Relationship Id="rId4" Target="../media/image11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6.xml" Type="http://schemas.openxmlformats.org/officeDocument/2006/relationships/notesSlide"/><Relationship Id="rId3" Target="../media/image1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7.xml" Type="http://schemas.openxmlformats.org/officeDocument/2006/relationships/notesSlide"/><Relationship Id="rId3" Target="../media/image1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8.xml" Type="http://schemas.openxmlformats.org/officeDocument/2006/relationships/notesSlide"/><Relationship Id="rId3" Target="../media/image1.png" Type="http://schemas.openxmlformats.org/officeDocument/2006/relationships/image"/><Relationship Id="rId4" Target="../media/image12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9.xml" Type="http://schemas.openxmlformats.org/officeDocument/2006/relationships/notesSlide"/><Relationship Id="rId3" Target="../media/image1.png" Type="http://schemas.openxmlformats.org/officeDocument/2006/relationships/image"/><Relationship Id="rId4" Target="../media/image13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1.png" Type="http://schemas.openxmlformats.org/officeDocument/2006/relationships/image"/><Relationship Id="rId4" Target="../media/image4.png" Type="http://schemas.openxmlformats.org/officeDocument/2006/relationships/image"/><Relationship Id="rId5" Target="../media/image5.png" Type="http://schemas.openxmlformats.org/officeDocument/2006/relationships/image"/><Relationship Id="rId6" Target="../media/image6.png" Type="http://schemas.openxmlformats.org/officeDocument/2006/relationships/image"/><Relationship Id="rId7" Target="../media/image7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0.xml" Type="http://schemas.openxmlformats.org/officeDocument/2006/relationships/notesSlide"/><Relationship Id="rId3" Target="../media/image1.png" Type="http://schemas.openxmlformats.org/officeDocument/2006/relationships/image"/><Relationship Id="rId4" Target="../media/image14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1.xml" Type="http://schemas.openxmlformats.org/officeDocument/2006/relationships/notesSlide"/><Relationship Id="rId3" Target="../media/image1.png" Type="http://schemas.openxmlformats.org/officeDocument/2006/relationships/image"/><Relationship Id="rId4" Target="../media/image15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2.xml" Type="http://schemas.openxmlformats.org/officeDocument/2006/relationships/notesSlide"/><Relationship Id="rId3" Target="../media/image1.png" Type="http://schemas.openxmlformats.org/officeDocument/2006/relationships/image"/><Relationship Id="rId4" Target="../media/image16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3.xml" Type="http://schemas.openxmlformats.org/officeDocument/2006/relationships/notesSlide"/><Relationship Id="rId3" Target="../media/image1.png" Type="http://schemas.openxmlformats.org/officeDocument/2006/relationships/image"/><Relationship Id="rId4" Target="http://34.40.51.225:3000/home" TargetMode="External" Type="http://schemas.openxmlformats.org/officeDocument/2006/relationships/hyperlink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4.xml" Type="http://schemas.openxmlformats.org/officeDocument/2006/relationships/notesSlide"/><Relationship Id="rId3" Target="../media/image1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5.xml" Type="http://schemas.openxmlformats.org/officeDocument/2006/relationships/notesSlide"/><Relationship Id="rId3" Target="../media/image1.png" Type="http://schemas.openxmlformats.org/officeDocument/2006/relationships/image"/><Relationship Id="rId4" Target="../media/image17.png" Type="http://schemas.openxmlformats.org/officeDocument/2006/relationships/image"/><Relationship Id="rId5" Target="../media/image2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Relationship Id="rId3" Target="../media/image1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Relationship Id="rId3" Target="../media/image1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5.xml" Type="http://schemas.openxmlformats.org/officeDocument/2006/relationships/notesSlide"/><Relationship Id="rId3" Target="../media/image1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6.xml" Type="http://schemas.openxmlformats.org/officeDocument/2006/relationships/notesSlide"/><Relationship Id="rId3" Target="../media/image1.png" Type="http://schemas.openxmlformats.org/officeDocument/2006/relationships/image"/><Relationship Id="rId4" Target="../media/image8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7.xml" Type="http://schemas.openxmlformats.org/officeDocument/2006/relationships/notesSlide"/><Relationship Id="rId3" Target="../media/image1.png" Type="http://schemas.openxmlformats.org/officeDocument/2006/relationships/image"/><Relationship Id="rId4" Target="../media/image8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8.xml" Type="http://schemas.openxmlformats.org/officeDocument/2006/relationships/notesSlide"/><Relationship Id="rId3" Target="../media/image1.png" Type="http://schemas.openxmlformats.org/officeDocument/2006/relationships/image"/><Relationship Id="rId4" Target="../media/image8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9.xml" Type="http://schemas.openxmlformats.org/officeDocument/2006/relationships/notesSlide"/><Relationship Id="rId3" Target="../media/image1.png" Type="http://schemas.openxmlformats.org/officeDocument/2006/relationships/image"/><Relationship Id="rId4" Target="../media/image8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78608" y="273844"/>
            <a:ext cx="17730786" cy="9739312"/>
            <a:chOff x="0" y="0"/>
            <a:chExt cx="23641048" cy="1298575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3641050" cy="12985750"/>
            </a:xfrm>
            <a:custGeom>
              <a:avLst/>
              <a:gdLst/>
              <a:ahLst/>
              <a:cxnLst/>
              <a:rect r="r" b="b" t="t" l="l"/>
              <a:pathLst>
                <a:path h="12985750" w="23641050">
                  <a:moveTo>
                    <a:pt x="12700" y="0"/>
                  </a:moveTo>
                  <a:lnTo>
                    <a:pt x="23628350" y="0"/>
                  </a:lnTo>
                  <a:cubicBezTo>
                    <a:pt x="23635336" y="0"/>
                    <a:pt x="23641050" y="5715"/>
                    <a:pt x="23641050" y="12700"/>
                  </a:cubicBezTo>
                  <a:lnTo>
                    <a:pt x="23641050" y="12973050"/>
                  </a:lnTo>
                  <a:cubicBezTo>
                    <a:pt x="23641050" y="12980035"/>
                    <a:pt x="23635336" y="12985750"/>
                    <a:pt x="23628350" y="12985750"/>
                  </a:cubicBezTo>
                  <a:lnTo>
                    <a:pt x="12700" y="12985750"/>
                  </a:lnTo>
                  <a:cubicBezTo>
                    <a:pt x="5715" y="12985750"/>
                    <a:pt x="0" y="12980035"/>
                    <a:pt x="0" y="12973050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12973050"/>
                  </a:lnTo>
                  <a:lnTo>
                    <a:pt x="12700" y="12973050"/>
                  </a:lnTo>
                  <a:lnTo>
                    <a:pt x="12700" y="12960350"/>
                  </a:lnTo>
                  <a:lnTo>
                    <a:pt x="23628350" y="12960350"/>
                  </a:lnTo>
                  <a:lnTo>
                    <a:pt x="23628350" y="12973050"/>
                  </a:lnTo>
                  <a:lnTo>
                    <a:pt x="23615650" y="12973050"/>
                  </a:lnTo>
                  <a:lnTo>
                    <a:pt x="23615650" y="12700"/>
                  </a:lnTo>
                  <a:lnTo>
                    <a:pt x="23628350" y="12700"/>
                  </a:lnTo>
                  <a:lnTo>
                    <a:pt x="23628350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00C1D4"/>
            </a:solidFill>
          </p:spPr>
        </p:sp>
      </p:grpSp>
      <p:sp>
        <p:nvSpPr>
          <p:cNvPr name="AutoShape 4" id="4"/>
          <p:cNvSpPr/>
          <p:nvPr/>
        </p:nvSpPr>
        <p:spPr>
          <a:xfrm rot="37365">
            <a:off x="16256743" y="10004040"/>
            <a:ext cx="1752704" cy="0"/>
          </a:xfrm>
          <a:prstGeom prst="line">
            <a:avLst/>
          </a:prstGeom>
          <a:ln cap="rnd" w="9525">
            <a:solidFill>
              <a:srgbClr val="00C1D4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16709196" y="704294"/>
            <a:ext cx="854941" cy="241858"/>
            <a:chOff x="0" y="0"/>
            <a:chExt cx="1139922" cy="32247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139952" cy="322453"/>
            </a:xfrm>
            <a:custGeom>
              <a:avLst/>
              <a:gdLst/>
              <a:ahLst/>
              <a:cxnLst/>
              <a:rect r="r" b="b" t="t" l="l"/>
              <a:pathLst>
                <a:path h="322453" w="1139952">
                  <a:moveTo>
                    <a:pt x="0" y="0"/>
                  </a:moveTo>
                  <a:lnTo>
                    <a:pt x="1139952" y="0"/>
                  </a:lnTo>
                  <a:lnTo>
                    <a:pt x="1139952" y="322453"/>
                  </a:lnTo>
                  <a:lnTo>
                    <a:pt x="0" y="3224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-209" b="-7"/>
              </a:stretch>
            </a:blipFill>
          </p:spPr>
        </p:sp>
      </p:grpSp>
      <p:sp>
        <p:nvSpPr>
          <p:cNvPr name="AutoShape 7" id="7"/>
          <p:cNvSpPr/>
          <p:nvPr/>
        </p:nvSpPr>
        <p:spPr>
          <a:xfrm rot="5374525">
            <a:off x="5641701" y="6419326"/>
            <a:ext cx="2570772" cy="0"/>
          </a:xfrm>
          <a:prstGeom prst="line">
            <a:avLst/>
          </a:prstGeom>
          <a:ln cap="rnd" w="9525">
            <a:solidFill>
              <a:srgbClr val="00C1D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 rot="14739">
            <a:off x="4705963" y="7695151"/>
            <a:ext cx="4443000" cy="0"/>
          </a:xfrm>
          <a:prstGeom prst="line">
            <a:avLst/>
          </a:prstGeom>
          <a:ln cap="rnd" w="9525">
            <a:solidFill>
              <a:srgbClr val="00C1D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 rot="1830133">
            <a:off x="4528276" y="5774364"/>
            <a:ext cx="2586418" cy="0"/>
          </a:xfrm>
          <a:prstGeom prst="line">
            <a:avLst/>
          </a:prstGeom>
          <a:ln cap="rnd" w="9525">
            <a:solidFill>
              <a:srgbClr val="00C1D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0" id="10"/>
          <p:cNvSpPr/>
          <p:nvPr/>
        </p:nvSpPr>
        <p:spPr>
          <a:xfrm rot="8969866">
            <a:off x="6740231" y="5774364"/>
            <a:ext cx="2586418" cy="0"/>
          </a:xfrm>
          <a:prstGeom prst="line">
            <a:avLst/>
          </a:prstGeom>
          <a:ln cap="rnd" w="9525">
            <a:solidFill>
              <a:srgbClr val="00C1D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1" id="11"/>
          <p:cNvSpPr/>
          <p:nvPr/>
        </p:nvSpPr>
        <p:spPr>
          <a:xfrm rot="3693">
            <a:off x="278602" y="5143502"/>
            <a:ext cx="17730798" cy="0"/>
          </a:xfrm>
          <a:prstGeom prst="line">
            <a:avLst/>
          </a:prstGeom>
          <a:ln cap="rnd" w="9525">
            <a:solidFill>
              <a:srgbClr val="00C1D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2" id="12"/>
          <p:cNvSpPr/>
          <p:nvPr/>
        </p:nvSpPr>
        <p:spPr>
          <a:xfrm rot="5381519">
            <a:off x="2943618" y="6905840"/>
            <a:ext cx="3543780" cy="0"/>
          </a:xfrm>
          <a:prstGeom prst="line">
            <a:avLst/>
          </a:prstGeom>
          <a:ln cap="rnd" w="9525">
            <a:solidFill>
              <a:srgbClr val="00C1D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3" id="13"/>
          <p:cNvSpPr/>
          <p:nvPr/>
        </p:nvSpPr>
        <p:spPr>
          <a:xfrm rot="3693">
            <a:off x="278602" y="8668179"/>
            <a:ext cx="17730798" cy="0"/>
          </a:xfrm>
          <a:prstGeom prst="line">
            <a:avLst/>
          </a:prstGeom>
          <a:ln cap="rnd" w="9525">
            <a:solidFill>
              <a:srgbClr val="00C1D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4" id="14"/>
          <p:cNvSpPr/>
          <p:nvPr/>
        </p:nvSpPr>
        <p:spPr>
          <a:xfrm rot="1830131">
            <a:off x="4528276" y="7054889"/>
            <a:ext cx="2586417" cy="0"/>
          </a:xfrm>
          <a:prstGeom prst="line">
            <a:avLst/>
          </a:prstGeom>
          <a:ln cap="rnd" w="9525">
            <a:solidFill>
              <a:srgbClr val="00C1D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5" id="15"/>
          <p:cNvSpPr/>
          <p:nvPr/>
        </p:nvSpPr>
        <p:spPr>
          <a:xfrm rot="8969868">
            <a:off x="6740231" y="7054889"/>
            <a:ext cx="2586417" cy="0"/>
          </a:xfrm>
          <a:prstGeom prst="line">
            <a:avLst/>
          </a:prstGeom>
          <a:ln cap="rnd" w="9525">
            <a:solidFill>
              <a:srgbClr val="00C1D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6" id="16"/>
          <p:cNvSpPr/>
          <p:nvPr/>
        </p:nvSpPr>
        <p:spPr>
          <a:xfrm rot="14739">
            <a:off x="4705963" y="6414628"/>
            <a:ext cx="4443000" cy="0"/>
          </a:xfrm>
          <a:prstGeom prst="line">
            <a:avLst/>
          </a:prstGeom>
          <a:ln cap="rnd" w="9525">
            <a:solidFill>
              <a:srgbClr val="00C1D4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7" id="17"/>
          <p:cNvGrpSpPr/>
          <p:nvPr/>
        </p:nvGrpSpPr>
        <p:grpSpPr>
          <a:xfrm rot="0">
            <a:off x="6855402" y="7625820"/>
            <a:ext cx="143368" cy="143368"/>
            <a:chOff x="0" y="0"/>
            <a:chExt cx="191158" cy="191158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91262" cy="191262"/>
            </a:xfrm>
            <a:custGeom>
              <a:avLst/>
              <a:gdLst/>
              <a:ahLst/>
              <a:cxnLst/>
              <a:rect r="r" b="b" t="t" l="l"/>
              <a:pathLst>
                <a:path h="191262" w="191262">
                  <a:moveTo>
                    <a:pt x="0" y="95631"/>
                  </a:moveTo>
                  <a:cubicBezTo>
                    <a:pt x="0" y="42799"/>
                    <a:pt x="42799" y="0"/>
                    <a:pt x="95631" y="0"/>
                  </a:cubicBezTo>
                  <a:cubicBezTo>
                    <a:pt x="148463" y="0"/>
                    <a:pt x="191262" y="42799"/>
                    <a:pt x="191262" y="95631"/>
                  </a:cubicBezTo>
                  <a:cubicBezTo>
                    <a:pt x="191262" y="148463"/>
                    <a:pt x="148463" y="191262"/>
                    <a:pt x="95631" y="191262"/>
                  </a:cubicBezTo>
                  <a:cubicBezTo>
                    <a:pt x="42799" y="191262"/>
                    <a:pt x="0" y="148336"/>
                    <a:pt x="0" y="95631"/>
                  </a:cubicBezTo>
                  <a:close/>
                </a:path>
              </a:pathLst>
            </a:custGeom>
            <a:solidFill>
              <a:srgbClr val="FF4F4F"/>
            </a:solid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6855402" y="6343978"/>
            <a:ext cx="143368" cy="143368"/>
            <a:chOff x="0" y="0"/>
            <a:chExt cx="191158" cy="191158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91262" cy="191262"/>
            </a:xfrm>
            <a:custGeom>
              <a:avLst/>
              <a:gdLst/>
              <a:ahLst/>
              <a:cxnLst/>
              <a:rect r="r" b="b" t="t" l="l"/>
              <a:pathLst>
                <a:path h="191262" w="191262">
                  <a:moveTo>
                    <a:pt x="0" y="95631"/>
                  </a:moveTo>
                  <a:cubicBezTo>
                    <a:pt x="0" y="42799"/>
                    <a:pt x="42799" y="0"/>
                    <a:pt x="95631" y="0"/>
                  </a:cubicBezTo>
                  <a:cubicBezTo>
                    <a:pt x="148463" y="0"/>
                    <a:pt x="191262" y="42799"/>
                    <a:pt x="191262" y="95631"/>
                  </a:cubicBezTo>
                  <a:cubicBezTo>
                    <a:pt x="191262" y="148463"/>
                    <a:pt x="148463" y="191262"/>
                    <a:pt x="95631" y="191262"/>
                  </a:cubicBezTo>
                  <a:cubicBezTo>
                    <a:pt x="42799" y="191262"/>
                    <a:pt x="0" y="148336"/>
                    <a:pt x="0" y="95631"/>
                  </a:cubicBezTo>
                  <a:close/>
                </a:path>
              </a:pathLst>
            </a:custGeom>
            <a:solidFill>
              <a:srgbClr val="FF4F4F"/>
            </a:solidFill>
          </p:spPr>
        </p:sp>
      </p:grpSp>
      <p:grpSp>
        <p:nvGrpSpPr>
          <p:cNvPr name="Group 21" id="21"/>
          <p:cNvGrpSpPr/>
          <p:nvPr/>
        </p:nvGrpSpPr>
        <p:grpSpPr>
          <a:xfrm rot="0">
            <a:off x="6855402" y="5072799"/>
            <a:ext cx="143368" cy="143368"/>
            <a:chOff x="0" y="0"/>
            <a:chExt cx="191158" cy="191158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91262" cy="191262"/>
            </a:xfrm>
            <a:custGeom>
              <a:avLst/>
              <a:gdLst/>
              <a:ahLst/>
              <a:cxnLst/>
              <a:rect r="r" b="b" t="t" l="l"/>
              <a:pathLst>
                <a:path h="191262" w="191262">
                  <a:moveTo>
                    <a:pt x="0" y="95631"/>
                  </a:moveTo>
                  <a:cubicBezTo>
                    <a:pt x="0" y="42799"/>
                    <a:pt x="42799" y="0"/>
                    <a:pt x="95631" y="0"/>
                  </a:cubicBezTo>
                  <a:cubicBezTo>
                    <a:pt x="148463" y="0"/>
                    <a:pt x="191262" y="42799"/>
                    <a:pt x="191262" y="95631"/>
                  </a:cubicBezTo>
                  <a:cubicBezTo>
                    <a:pt x="191262" y="148463"/>
                    <a:pt x="148463" y="191262"/>
                    <a:pt x="95631" y="191262"/>
                  </a:cubicBezTo>
                  <a:cubicBezTo>
                    <a:pt x="42799" y="191262"/>
                    <a:pt x="0" y="148336"/>
                    <a:pt x="0" y="95631"/>
                  </a:cubicBezTo>
                  <a:close/>
                </a:path>
              </a:pathLst>
            </a:custGeom>
            <a:solidFill>
              <a:srgbClr val="FF4F4F"/>
            </a:solidFill>
          </p:spPr>
        </p:sp>
      </p:grpSp>
      <p:grpSp>
        <p:nvGrpSpPr>
          <p:cNvPr name="Group 23" id="23"/>
          <p:cNvGrpSpPr>
            <a:grpSpLocks noChangeAspect="true"/>
          </p:cNvGrpSpPr>
          <p:nvPr/>
        </p:nvGrpSpPr>
        <p:grpSpPr>
          <a:xfrm rot="0">
            <a:off x="1028700" y="5887038"/>
            <a:ext cx="2778920" cy="2047129"/>
            <a:chOff x="0" y="0"/>
            <a:chExt cx="3705226" cy="2729506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3705225" cy="2729484"/>
            </a:xfrm>
            <a:custGeom>
              <a:avLst/>
              <a:gdLst/>
              <a:ahLst/>
              <a:cxnLst/>
              <a:rect r="r" b="b" t="t" l="l"/>
              <a:pathLst>
                <a:path h="2729484" w="3705225">
                  <a:moveTo>
                    <a:pt x="0" y="0"/>
                  </a:moveTo>
                  <a:lnTo>
                    <a:pt x="3705225" y="0"/>
                  </a:lnTo>
                  <a:lnTo>
                    <a:pt x="3705225" y="2729484"/>
                  </a:lnTo>
                  <a:lnTo>
                    <a:pt x="0" y="27294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-24" b="0"/>
              </a:stretch>
            </a:blipFill>
          </p:spPr>
        </p:sp>
      </p:grpSp>
      <p:sp>
        <p:nvSpPr>
          <p:cNvPr name="AutoShape 25" id="25"/>
          <p:cNvSpPr/>
          <p:nvPr/>
        </p:nvSpPr>
        <p:spPr>
          <a:xfrm rot="5393275">
            <a:off x="4269752" y="5143501"/>
            <a:ext cx="9739331" cy="0"/>
          </a:xfrm>
          <a:prstGeom prst="line">
            <a:avLst/>
          </a:prstGeom>
          <a:ln cap="rnd" w="9525">
            <a:solidFill>
              <a:srgbClr val="00C1D4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6" id="26"/>
          <p:cNvGrpSpPr/>
          <p:nvPr/>
        </p:nvGrpSpPr>
        <p:grpSpPr>
          <a:xfrm rot="0">
            <a:off x="1028700" y="1699996"/>
            <a:ext cx="6905805" cy="2248852"/>
            <a:chOff x="0" y="0"/>
            <a:chExt cx="9207740" cy="299847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9207740" cy="2998470"/>
            </a:xfrm>
            <a:custGeom>
              <a:avLst/>
              <a:gdLst/>
              <a:ahLst/>
              <a:cxnLst/>
              <a:rect r="r" b="b" t="t" l="l"/>
              <a:pathLst>
                <a:path h="2998470" w="9207740">
                  <a:moveTo>
                    <a:pt x="0" y="0"/>
                  </a:moveTo>
                  <a:lnTo>
                    <a:pt x="9207740" y="0"/>
                  </a:lnTo>
                  <a:lnTo>
                    <a:pt x="9207740" y="2998470"/>
                  </a:lnTo>
                  <a:lnTo>
                    <a:pt x="0" y="299847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95250"/>
              <a:ext cx="9207740" cy="309372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just">
                <a:lnSpc>
                  <a:spcPts val="4967"/>
                </a:lnSpc>
              </a:pPr>
              <a:r>
                <a:rPr lang="en-US" b="true" sz="3600">
                  <a:solidFill>
                    <a:srgbClr val="00C1D4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BD25_Project_F4_B</a:t>
              </a:r>
            </a:p>
            <a:p>
              <a:pPr algn="just">
                <a:lnSpc>
                  <a:spcPts val="4967"/>
                </a:lnSpc>
              </a:pPr>
              <a:r>
                <a:rPr lang="en-US" sz="3600">
                  <a:solidFill>
                    <a:srgbClr val="00C1D4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Real-Time Traffic Monitoring</a:t>
              </a: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4823518" y="7838520"/>
            <a:ext cx="4214700" cy="702450"/>
            <a:chOff x="0" y="0"/>
            <a:chExt cx="5619600" cy="93660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5619600" cy="936600"/>
            </a:xfrm>
            <a:custGeom>
              <a:avLst/>
              <a:gdLst/>
              <a:ahLst/>
              <a:cxnLst/>
              <a:rect r="r" b="b" t="t" l="l"/>
              <a:pathLst>
                <a:path h="936600" w="5619600">
                  <a:moveTo>
                    <a:pt x="0" y="0"/>
                  </a:moveTo>
                  <a:lnTo>
                    <a:pt x="5619600" y="0"/>
                  </a:lnTo>
                  <a:lnTo>
                    <a:pt x="5619600" y="936600"/>
                  </a:lnTo>
                  <a:lnTo>
                    <a:pt x="0" y="9366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19050"/>
              <a:ext cx="5619600" cy="95565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2160"/>
                </a:lnSpc>
              </a:pPr>
              <a:r>
                <a:rPr lang="en-US" sz="1800">
                  <a:solidFill>
                    <a:srgbClr val="00C1D4"/>
                  </a:solidFill>
                  <a:latin typeface="Poppins"/>
                  <a:ea typeface="Poppins"/>
                  <a:cs typeface="Poppins"/>
                  <a:sym typeface="Poppins"/>
                </a:rPr>
                <a:t>18.06.2025</a:t>
              </a:r>
            </a:p>
          </p:txBody>
        </p:sp>
      </p:grpSp>
      <p:grpSp>
        <p:nvGrpSpPr>
          <p:cNvPr name="Group 32" id="32"/>
          <p:cNvGrpSpPr>
            <a:grpSpLocks noChangeAspect="true"/>
          </p:cNvGrpSpPr>
          <p:nvPr/>
        </p:nvGrpSpPr>
        <p:grpSpPr>
          <a:xfrm rot="0">
            <a:off x="9656898" y="5659338"/>
            <a:ext cx="8020050" cy="2076450"/>
            <a:chOff x="0" y="0"/>
            <a:chExt cx="10693400" cy="2768600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10693400" cy="2768600"/>
            </a:xfrm>
            <a:custGeom>
              <a:avLst/>
              <a:gdLst/>
              <a:ahLst/>
              <a:cxnLst/>
              <a:rect r="r" b="b" t="t" l="l"/>
              <a:pathLst>
                <a:path h="2768600" w="10693400">
                  <a:moveTo>
                    <a:pt x="0" y="0"/>
                  </a:moveTo>
                  <a:lnTo>
                    <a:pt x="10693400" y="0"/>
                  </a:lnTo>
                  <a:lnTo>
                    <a:pt x="10693400" y="2768600"/>
                  </a:lnTo>
                  <a:lnTo>
                    <a:pt x="0" y="2768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-199" b="0"/>
              </a:stretch>
            </a:blipFill>
          </p:spPr>
        </p:sp>
      </p:grpSp>
      <p:grpSp>
        <p:nvGrpSpPr>
          <p:cNvPr name="Group 34" id="34"/>
          <p:cNvGrpSpPr/>
          <p:nvPr/>
        </p:nvGrpSpPr>
        <p:grpSpPr>
          <a:xfrm rot="0">
            <a:off x="10344330" y="1752752"/>
            <a:ext cx="6646500" cy="2076300"/>
            <a:chOff x="0" y="0"/>
            <a:chExt cx="8862000" cy="2768400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8862000" cy="2768400"/>
            </a:xfrm>
            <a:custGeom>
              <a:avLst/>
              <a:gdLst/>
              <a:ahLst/>
              <a:cxnLst/>
              <a:rect r="r" b="b" t="t" l="l"/>
              <a:pathLst>
                <a:path h="2768400" w="8862000">
                  <a:moveTo>
                    <a:pt x="0" y="0"/>
                  </a:moveTo>
                  <a:lnTo>
                    <a:pt x="8862000" y="0"/>
                  </a:lnTo>
                  <a:lnTo>
                    <a:pt x="8862000" y="2768400"/>
                  </a:lnTo>
                  <a:lnTo>
                    <a:pt x="0" y="27684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6" id="36"/>
            <p:cNvSpPr txBox="true"/>
            <p:nvPr/>
          </p:nvSpPr>
          <p:spPr>
            <a:xfrm>
              <a:off x="0" y="-9525"/>
              <a:ext cx="8862000" cy="277792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4017"/>
                </a:lnSpc>
              </a:pPr>
              <a:r>
                <a:rPr lang="en-US" b="true" sz="3600">
                  <a:solidFill>
                    <a:srgbClr val="00C1D4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Final Presentation</a:t>
              </a:r>
            </a:p>
            <a:p>
              <a:pPr algn="l">
                <a:lnSpc>
                  <a:spcPts val="4017"/>
                </a:lnSpc>
              </a:pPr>
              <a:r>
                <a:rPr lang="en-US" sz="3600">
                  <a:solidFill>
                    <a:srgbClr val="00C1D4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Big Data PBL (SoSe25)</a:t>
              </a:r>
            </a:p>
          </p:txBody>
        </p:sp>
      </p:grpSp>
      <p:sp>
        <p:nvSpPr>
          <p:cNvPr name="TextBox 37" id="37"/>
          <p:cNvSpPr txBox="true"/>
          <p:nvPr/>
        </p:nvSpPr>
        <p:spPr>
          <a:xfrm rot="0">
            <a:off x="1028700" y="8873490"/>
            <a:ext cx="7202764" cy="693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00"/>
              </a:lnSpc>
            </a:pPr>
            <a:r>
              <a:rPr lang="en-US" b="true" sz="1800">
                <a:solidFill>
                  <a:srgbClr val="00C1D4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Presented by: </a:t>
            </a:r>
          </a:p>
          <a:p>
            <a:pPr algn="l">
              <a:lnSpc>
                <a:spcPts val="2700"/>
              </a:lnSpc>
            </a:pPr>
            <a:r>
              <a:rPr lang="en-US" sz="1800">
                <a:solidFill>
                  <a:srgbClr val="00C1D4"/>
                </a:solidFill>
                <a:latin typeface="Poppins"/>
                <a:ea typeface="Poppins"/>
                <a:cs typeface="Poppins"/>
                <a:sym typeface="Poppins"/>
              </a:rPr>
              <a:t>Gayathri Shiburaj, Manali Suhas Bansode, Ravi Raj, Shinu Shaju 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78608" y="273844"/>
            <a:ext cx="17730786" cy="9739312"/>
            <a:chOff x="0" y="0"/>
            <a:chExt cx="23641048" cy="1298575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3641050" cy="12985750"/>
            </a:xfrm>
            <a:custGeom>
              <a:avLst/>
              <a:gdLst/>
              <a:ahLst/>
              <a:cxnLst/>
              <a:rect r="r" b="b" t="t" l="l"/>
              <a:pathLst>
                <a:path h="12985750" w="23641050">
                  <a:moveTo>
                    <a:pt x="12700" y="0"/>
                  </a:moveTo>
                  <a:lnTo>
                    <a:pt x="23628350" y="0"/>
                  </a:lnTo>
                  <a:cubicBezTo>
                    <a:pt x="23635336" y="0"/>
                    <a:pt x="23641050" y="5715"/>
                    <a:pt x="23641050" y="12700"/>
                  </a:cubicBezTo>
                  <a:lnTo>
                    <a:pt x="23641050" y="12973050"/>
                  </a:lnTo>
                  <a:cubicBezTo>
                    <a:pt x="23641050" y="12980035"/>
                    <a:pt x="23635336" y="12985750"/>
                    <a:pt x="23628350" y="12985750"/>
                  </a:cubicBezTo>
                  <a:lnTo>
                    <a:pt x="12700" y="12985750"/>
                  </a:lnTo>
                  <a:cubicBezTo>
                    <a:pt x="5715" y="12985750"/>
                    <a:pt x="0" y="12980035"/>
                    <a:pt x="0" y="12973050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12973050"/>
                  </a:lnTo>
                  <a:lnTo>
                    <a:pt x="12700" y="12973050"/>
                  </a:lnTo>
                  <a:lnTo>
                    <a:pt x="12700" y="12960350"/>
                  </a:lnTo>
                  <a:lnTo>
                    <a:pt x="23628350" y="12960350"/>
                  </a:lnTo>
                  <a:lnTo>
                    <a:pt x="23628350" y="12973050"/>
                  </a:lnTo>
                  <a:lnTo>
                    <a:pt x="23615650" y="12973050"/>
                  </a:lnTo>
                  <a:lnTo>
                    <a:pt x="23615650" y="12700"/>
                  </a:lnTo>
                  <a:lnTo>
                    <a:pt x="23628350" y="12700"/>
                  </a:lnTo>
                  <a:lnTo>
                    <a:pt x="23628350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00C1D4"/>
            </a:solidFill>
          </p:spPr>
        </p:sp>
      </p:grpSp>
      <p:sp>
        <p:nvSpPr>
          <p:cNvPr name="AutoShape 4" id="4"/>
          <p:cNvSpPr/>
          <p:nvPr/>
        </p:nvSpPr>
        <p:spPr>
          <a:xfrm>
            <a:off x="278609" y="1996864"/>
            <a:ext cx="15997236" cy="19050"/>
          </a:xfrm>
          <a:prstGeom prst="line">
            <a:avLst/>
          </a:prstGeom>
          <a:ln cap="rnd" w="9525">
            <a:solidFill>
              <a:srgbClr val="00C1D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>
            <a:off x="16256794" y="2020677"/>
            <a:ext cx="1752600" cy="19050"/>
          </a:xfrm>
          <a:prstGeom prst="line">
            <a:avLst/>
          </a:prstGeom>
          <a:ln cap="rnd" w="9525">
            <a:solidFill>
              <a:srgbClr val="00C1D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 rot="37365">
            <a:off x="16256743" y="10004040"/>
            <a:ext cx="1752704" cy="0"/>
          </a:xfrm>
          <a:prstGeom prst="line">
            <a:avLst/>
          </a:prstGeom>
          <a:ln cap="rnd" w="9525">
            <a:solidFill>
              <a:srgbClr val="00C1D4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16709196" y="704294"/>
            <a:ext cx="854941" cy="241858"/>
            <a:chOff x="0" y="0"/>
            <a:chExt cx="1139922" cy="32247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139952" cy="322453"/>
            </a:xfrm>
            <a:custGeom>
              <a:avLst/>
              <a:gdLst/>
              <a:ahLst/>
              <a:cxnLst/>
              <a:rect r="r" b="b" t="t" l="l"/>
              <a:pathLst>
                <a:path h="322453" w="1139952">
                  <a:moveTo>
                    <a:pt x="0" y="0"/>
                  </a:moveTo>
                  <a:lnTo>
                    <a:pt x="1139952" y="0"/>
                  </a:lnTo>
                  <a:lnTo>
                    <a:pt x="1139952" y="322453"/>
                  </a:lnTo>
                  <a:lnTo>
                    <a:pt x="0" y="3224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-209" b="-7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1150145" y="465858"/>
            <a:ext cx="14475600" cy="1400400"/>
            <a:chOff x="0" y="0"/>
            <a:chExt cx="19300800" cy="18672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9300800" cy="1867200"/>
            </a:xfrm>
            <a:custGeom>
              <a:avLst/>
              <a:gdLst/>
              <a:ahLst/>
              <a:cxnLst/>
              <a:rect r="r" b="b" t="t" l="l"/>
              <a:pathLst>
                <a:path h="1867200" w="19300800">
                  <a:moveTo>
                    <a:pt x="0" y="0"/>
                  </a:moveTo>
                  <a:lnTo>
                    <a:pt x="19300800" y="0"/>
                  </a:lnTo>
                  <a:lnTo>
                    <a:pt x="19300800" y="1867200"/>
                  </a:lnTo>
                  <a:lnTo>
                    <a:pt x="0" y="18672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19300800" cy="190530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4320"/>
                </a:lnSpc>
              </a:pPr>
              <a:r>
                <a:rPr lang="en-US" sz="3600">
                  <a:solidFill>
                    <a:srgbClr val="00C1D4"/>
                  </a:solidFill>
                  <a:latin typeface="Poppins"/>
                  <a:ea typeface="Poppins"/>
                  <a:cs typeface="Poppins"/>
                  <a:sym typeface="Poppins"/>
                </a:rPr>
                <a:t>Initial DataStream Pipeline Performance Challenges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6380356" y="9246912"/>
            <a:ext cx="1512450" cy="670865"/>
            <a:chOff x="0" y="0"/>
            <a:chExt cx="2016600" cy="894486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016600" cy="894486"/>
            </a:xfrm>
            <a:custGeom>
              <a:avLst/>
              <a:gdLst/>
              <a:ahLst/>
              <a:cxnLst/>
              <a:rect r="r" b="b" t="t" l="l"/>
              <a:pathLst>
                <a:path h="894486" w="2016600">
                  <a:moveTo>
                    <a:pt x="0" y="0"/>
                  </a:moveTo>
                  <a:lnTo>
                    <a:pt x="2016600" y="0"/>
                  </a:lnTo>
                  <a:lnTo>
                    <a:pt x="2016600" y="894486"/>
                  </a:lnTo>
                  <a:lnTo>
                    <a:pt x="0" y="89448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28575"/>
              <a:ext cx="2016600" cy="92306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240"/>
                </a:lnSpc>
              </a:pPr>
              <a:r>
                <a:rPr lang="en-US" sz="2700">
                  <a:solidFill>
                    <a:srgbClr val="00C1D4"/>
                  </a:solidFill>
                  <a:latin typeface="Poppins"/>
                  <a:ea typeface="Poppins"/>
                  <a:cs typeface="Poppins"/>
                  <a:sym typeface="Poppins"/>
                </a:rPr>
                <a:t>10</a:t>
              </a: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028700" y="3112771"/>
            <a:ext cx="15228094" cy="3737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6000"/>
              </a:lnSpc>
              <a:buFont typeface="Arial"/>
              <a:buChar char="•"/>
            </a:pPr>
            <a:r>
              <a:rPr lang="en-US" sz="2400">
                <a:solidFill>
                  <a:srgbClr val="265D71"/>
                </a:solidFill>
                <a:latin typeface="Poppins"/>
                <a:ea typeface="Poppins"/>
                <a:cs typeface="Poppins"/>
                <a:sym typeface="Poppins"/>
              </a:rPr>
              <a:t>H</a:t>
            </a:r>
            <a:r>
              <a:rPr lang="en-US" sz="2400">
                <a:solidFill>
                  <a:srgbClr val="265D71"/>
                </a:solidFill>
                <a:latin typeface="Poppins"/>
                <a:ea typeface="Poppins"/>
                <a:cs typeface="Poppins"/>
                <a:sym typeface="Poppins"/>
              </a:rPr>
              <a:t>igh and increasing latency, hindering real-time responsiveness</a:t>
            </a:r>
          </a:p>
          <a:p>
            <a:pPr algn="l" marL="518160" indent="-259080" lvl="1">
              <a:lnSpc>
                <a:spcPts val="6000"/>
              </a:lnSpc>
              <a:buFont typeface="Arial"/>
              <a:buChar char="•"/>
            </a:pPr>
            <a:r>
              <a:rPr lang="en-US" sz="2400">
                <a:solidFill>
                  <a:srgbClr val="265D71"/>
                </a:solidFill>
                <a:latin typeface="Poppins"/>
                <a:ea typeface="Poppins"/>
                <a:cs typeface="Poppins"/>
                <a:sym typeface="Poppins"/>
              </a:rPr>
              <a:t>Persistent operator tasks b</a:t>
            </a:r>
            <a:r>
              <a:rPr lang="en-US" sz="2400">
                <a:solidFill>
                  <a:srgbClr val="265D71"/>
                </a:solidFill>
                <a:latin typeface="Poppins"/>
                <a:ea typeface="Poppins"/>
                <a:cs typeface="Poppins"/>
                <a:sym typeface="Poppins"/>
              </a:rPr>
              <a:t>ackpressure and growing consumer lag under high load</a:t>
            </a:r>
          </a:p>
          <a:p>
            <a:pPr algn="l" marL="518160" indent="-259080" lvl="1">
              <a:lnSpc>
                <a:spcPts val="6000"/>
              </a:lnSpc>
              <a:buFont typeface="Arial"/>
              <a:buChar char="•"/>
            </a:pPr>
            <a:r>
              <a:rPr lang="en-US" sz="2400">
                <a:solidFill>
                  <a:srgbClr val="265D71"/>
                </a:solidFill>
                <a:latin typeface="Poppins"/>
                <a:ea typeface="Poppins"/>
                <a:cs typeface="Poppins"/>
                <a:sym typeface="Poppins"/>
              </a:rPr>
              <a:t>Unbounded state &amp; t</a:t>
            </a:r>
            <a:r>
              <a:rPr lang="en-US" sz="2400">
                <a:solidFill>
                  <a:srgbClr val="265D71"/>
                </a:solidFill>
                <a:latin typeface="Poppins"/>
                <a:ea typeface="Poppins"/>
                <a:cs typeface="Poppins"/>
                <a:sym typeface="Poppins"/>
              </a:rPr>
              <a:t>imer growth in operators, increasing memory, resource usage and latency</a:t>
            </a:r>
          </a:p>
          <a:p>
            <a:pPr algn="l" marL="518160" indent="-259080" lvl="1">
              <a:lnSpc>
                <a:spcPts val="6000"/>
              </a:lnSpc>
              <a:buFont typeface="Arial"/>
              <a:buChar char="•"/>
            </a:pPr>
            <a:r>
              <a:rPr lang="en-US" sz="2400">
                <a:solidFill>
                  <a:srgbClr val="265D71"/>
                </a:solidFill>
                <a:latin typeface="Poppins"/>
                <a:ea typeface="Poppins"/>
                <a:cs typeface="Poppins"/>
                <a:sym typeface="Poppins"/>
              </a:rPr>
              <a:t>P</a:t>
            </a:r>
            <a:r>
              <a:rPr lang="en-US" sz="2400">
                <a:solidFill>
                  <a:srgbClr val="265D71"/>
                </a:solidFill>
                <a:latin typeface="Poppins"/>
                <a:ea typeface="Poppins"/>
                <a:cs typeface="Poppins"/>
                <a:sym typeface="Poppins"/>
              </a:rPr>
              <a:t>erformance degraded under load beyond 3,000 taxis due to throughput limits</a:t>
            </a:r>
          </a:p>
          <a:p>
            <a:pPr algn="l" marL="518160" indent="-259080" lvl="1">
              <a:lnSpc>
                <a:spcPts val="6000"/>
              </a:lnSpc>
              <a:buFont typeface="Arial"/>
              <a:buChar char="•"/>
            </a:pPr>
            <a:r>
              <a:rPr lang="en-US" sz="2400">
                <a:solidFill>
                  <a:srgbClr val="265D71"/>
                </a:solidFill>
                <a:latin typeface="Poppins"/>
                <a:ea typeface="Poppins"/>
                <a:cs typeface="Poppins"/>
                <a:sym typeface="Poppins"/>
              </a:rPr>
              <a:t>Unable to achieve low and stable latency while scaling to 9,000+ taxis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78608" y="273844"/>
            <a:ext cx="17730786" cy="9739312"/>
            <a:chOff x="0" y="0"/>
            <a:chExt cx="23641048" cy="1298575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3641050" cy="12985750"/>
            </a:xfrm>
            <a:custGeom>
              <a:avLst/>
              <a:gdLst/>
              <a:ahLst/>
              <a:cxnLst/>
              <a:rect r="r" b="b" t="t" l="l"/>
              <a:pathLst>
                <a:path h="12985750" w="23641050">
                  <a:moveTo>
                    <a:pt x="12700" y="0"/>
                  </a:moveTo>
                  <a:lnTo>
                    <a:pt x="23628350" y="0"/>
                  </a:lnTo>
                  <a:cubicBezTo>
                    <a:pt x="23635336" y="0"/>
                    <a:pt x="23641050" y="5715"/>
                    <a:pt x="23641050" y="12700"/>
                  </a:cubicBezTo>
                  <a:lnTo>
                    <a:pt x="23641050" y="12973050"/>
                  </a:lnTo>
                  <a:cubicBezTo>
                    <a:pt x="23641050" y="12980035"/>
                    <a:pt x="23635336" y="12985750"/>
                    <a:pt x="23628350" y="12985750"/>
                  </a:cubicBezTo>
                  <a:lnTo>
                    <a:pt x="12700" y="12985750"/>
                  </a:lnTo>
                  <a:cubicBezTo>
                    <a:pt x="5715" y="12985750"/>
                    <a:pt x="0" y="12980035"/>
                    <a:pt x="0" y="12973050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12973050"/>
                  </a:lnTo>
                  <a:lnTo>
                    <a:pt x="12700" y="12973050"/>
                  </a:lnTo>
                  <a:lnTo>
                    <a:pt x="12700" y="12960350"/>
                  </a:lnTo>
                  <a:lnTo>
                    <a:pt x="23628350" y="12960350"/>
                  </a:lnTo>
                  <a:lnTo>
                    <a:pt x="23628350" y="12973050"/>
                  </a:lnTo>
                  <a:lnTo>
                    <a:pt x="23615650" y="12973050"/>
                  </a:lnTo>
                  <a:lnTo>
                    <a:pt x="23615650" y="12700"/>
                  </a:lnTo>
                  <a:lnTo>
                    <a:pt x="23628350" y="12700"/>
                  </a:lnTo>
                  <a:lnTo>
                    <a:pt x="23628350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00C1D4"/>
            </a:solidFill>
          </p:spPr>
        </p:sp>
      </p:grpSp>
      <p:sp>
        <p:nvSpPr>
          <p:cNvPr name="AutoShape 4" id="4"/>
          <p:cNvSpPr/>
          <p:nvPr/>
        </p:nvSpPr>
        <p:spPr>
          <a:xfrm>
            <a:off x="278609" y="1982577"/>
            <a:ext cx="15997236" cy="19050"/>
          </a:xfrm>
          <a:prstGeom prst="line">
            <a:avLst/>
          </a:prstGeom>
          <a:ln cap="rnd" w="9525">
            <a:solidFill>
              <a:srgbClr val="00C1D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 rot="37365">
            <a:off x="16256743" y="2011152"/>
            <a:ext cx="1752704" cy="0"/>
          </a:xfrm>
          <a:prstGeom prst="line">
            <a:avLst/>
          </a:prstGeom>
          <a:ln cap="rnd" w="9525">
            <a:solidFill>
              <a:srgbClr val="00C1D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 rot="37365">
            <a:off x="16256743" y="10004040"/>
            <a:ext cx="1752704" cy="0"/>
          </a:xfrm>
          <a:prstGeom prst="line">
            <a:avLst/>
          </a:prstGeom>
          <a:ln cap="rnd" w="9525">
            <a:solidFill>
              <a:srgbClr val="00C1D4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16709196" y="704294"/>
            <a:ext cx="854941" cy="241858"/>
            <a:chOff x="0" y="0"/>
            <a:chExt cx="1139922" cy="32247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139952" cy="322453"/>
            </a:xfrm>
            <a:custGeom>
              <a:avLst/>
              <a:gdLst/>
              <a:ahLst/>
              <a:cxnLst/>
              <a:rect r="r" b="b" t="t" l="l"/>
              <a:pathLst>
                <a:path h="322453" w="1139952">
                  <a:moveTo>
                    <a:pt x="0" y="0"/>
                  </a:moveTo>
                  <a:lnTo>
                    <a:pt x="1139952" y="0"/>
                  </a:lnTo>
                  <a:lnTo>
                    <a:pt x="1139952" y="322453"/>
                  </a:lnTo>
                  <a:lnTo>
                    <a:pt x="0" y="3224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-209" b="-7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1150145" y="447670"/>
            <a:ext cx="14475600" cy="1400400"/>
            <a:chOff x="0" y="0"/>
            <a:chExt cx="19300800" cy="18672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9300800" cy="1867200"/>
            </a:xfrm>
            <a:custGeom>
              <a:avLst/>
              <a:gdLst/>
              <a:ahLst/>
              <a:cxnLst/>
              <a:rect r="r" b="b" t="t" l="l"/>
              <a:pathLst>
                <a:path h="1867200" w="19300800">
                  <a:moveTo>
                    <a:pt x="0" y="0"/>
                  </a:moveTo>
                  <a:lnTo>
                    <a:pt x="19300800" y="0"/>
                  </a:lnTo>
                  <a:lnTo>
                    <a:pt x="19300800" y="1867200"/>
                  </a:lnTo>
                  <a:lnTo>
                    <a:pt x="0" y="18672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19300800" cy="190530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4320"/>
                </a:lnSpc>
              </a:pPr>
              <a:r>
                <a:rPr lang="en-US" sz="3600">
                  <a:solidFill>
                    <a:srgbClr val="00C1D4"/>
                  </a:solidFill>
                  <a:latin typeface="Poppins"/>
                  <a:ea typeface="Poppins"/>
                  <a:cs typeface="Poppins"/>
                  <a:sym typeface="Poppins"/>
                </a:rPr>
                <a:t>DataStream Pipeline Optimization Strategies</a:t>
              </a: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028700" y="2007627"/>
            <a:ext cx="16535437" cy="7242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6000"/>
              </a:lnSpc>
              <a:buFont typeface="Arial"/>
              <a:buChar char="•"/>
            </a:pPr>
            <a:r>
              <a:rPr lang="en-US" b="true" sz="2400">
                <a:solidFill>
                  <a:srgbClr val="265D71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PropagateLocation Logic:</a:t>
            </a:r>
            <a:r>
              <a:rPr lang="en-US" sz="2400">
                <a:solidFill>
                  <a:srgbClr val="265D71"/>
                </a:solidFill>
                <a:latin typeface="Poppins"/>
                <a:ea typeface="Poppins"/>
                <a:cs typeface="Poppins"/>
                <a:sym typeface="Poppins"/>
              </a:rPr>
              <a:t> Replaced timers with timestamp-based emission to prevent backpressure</a:t>
            </a:r>
          </a:p>
          <a:p>
            <a:pPr algn="l" marL="518160" indent="-259080" lvl="1">
              <a:lnSpc>
                <a:spcPts val="6000"/>
              </a:lnSpc>
              <a:buFont typeface="Arial"/>
              <a:buChar char="•"/>
            </a:pPr>
            <a:r>
              <a:rPr lang="en-US" b="true" sz="2400">
                <a:solidFill>
                  <a:srgbClr val="265D71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Monotonic Watermarks:</a:t>
            </a:r>
            <a:r>
              <a:rPr lang="en-US" sz="2400">
                <a:solidFill>
                  <a:srgbClr val="265D71"/>
                </a:solidFill>
                <a:latin typeface="Poppins"/>
                <a:ea typeface="Poppins"/>
                <a:cs typeface="Poppins"/>
                <a:sym typeface="Poppins"/>
              </a:rPr>
              <a:t> Reduced latency by avoiding out-of-order and late arrival waits</a:t>
            </a:r>
          </a:p>
          <a:p>
            <a:pPr algn="l" marL="518160" indent="-259080" lvl="1">
              <a:lnSpc>
                <a:spcPts val="4800"/>
              </a:lnSpc>
              <a:buFont typeface="Arial"/>
              <a:buChar char="•"/>
            </a:pPr>
            <a:r>
              <a:rPr lang="en-US" b="true" sz="2400">
                <a:solidFill>
                  <a:srgbClr val="265D71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DataStream Serialization &amp; Deserialization:</a:t>
            </a:r>
            <a:r>
              <a:rPr lang="en-US" sz="2400">
                <a:solidFill>
                  <a:srgbClr val="265D7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>
                <a:solidFill>
                  <a:srgbClr val="265D71"/>
                </a:solidFill>
                <a:latin typeface="Poppins"/>
                <a:ea typeface="Poppins"/>
                <a:cs typeface="Poppins"/>
                <a:sym typeface="Poppins"/>
              </a:rPr>
              <a:t>Parsed Kafka JSON messages once at the Kafka source to a structured data, a</a:t>
            </a:r>
            <a:r>
              <a:rPr lang="en-US" sz="2400">
                <a:solidFill>
                  <a:srgbClr val="265D71"/>
                </a:solidFill>
                <a:latin typeface="Poppins"/>
                <a:ea typeface="Poppins"/>
                <a:cs typeface="Poppins"/>
                <a:sym typeface="Poppins"/>
              </a:rPr>
              <a:t>voiding repeat</a:t>
            </a:r>
            <a:r>
              <a:rPr lang="en-US" sz="2400">
                <a:solidFill>
                  <a:srgbClr val="265D71"/>
                </a:solidFill>
                <a:latin typeface="Poppins"/>
                <a:ea typeface="Poppins"/>
                <a:cs typeface="Poppins"/>
                <a:sym typeface="Poppins"/>
              </a:rPr>
              <a:t>ed serialization/deserialization in downstream operators</a:t>
            </a:r>
          </a:p>
          <a:p>
            <a:pPr algn="l" marL="518160" indent="-259080" lvl="1">
              <a:lnSpc>
                <a:spcPts val="6000"/>
              </a:lnSpc>
              <a:buFont typeface="Arial"/>
              <a:buChar char="•"/>
            </a:pPr>
            <a:r>
              <a:rPr lang="en-US" b="true" sz="2400">
                <a:solidFill>
                  <a:srgbClr val="265D71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Fast Serialization:</a:t>
            </a:r>
            <a:r>
              <a:rPr lang="en-US" sz="2400">
                <a:solidFill>
                  <a:srgbClr val="265D7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>
                <a:solidFill>
                  <a:srgbClr val="265D71"/>
                </a:solidFill>
                <a:latin typeface="Poppins"/>
                <a:ea typeface="Poppins"/>
                <a:cs typeface="Poppins"/>
                <a:sym typeface="Poppins"/>
              </a:rPr>
              <a:t>Switched to orjson instead of standard json for faster, low-CPU serialization</a:t>
            </a:r>
          </a:p>
          <a:p>
            <a:pPr algn="l" marL="518160" indent="-259080" lvl="1">
              <a:lnSpc>
                <a:spcPts val="6000"/>
              </a:lnSpc>
              <a:buFont typeface="Arial"/>
              <a:buChar char="•"/>
            </a:pPr>
            <a:r>
              <a:rPr lang="en-US" b="true" sz="2400">
                <a:solidFill>
                  <a:srgbClr val="265D71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EmbeddedRocksDB State Backend: </a:t>
            </a:r>
            <a:r>
              <a:rPr lang="en-US" sz="2400">
                <a:solidFill>
                  <a:srgbClr val="265D71"/>
                </a:solidFill>
                <a:latin typeface="Poppins"/>
                <a:ea typeface="Poppins"/>
                <a:cs typeface="Poppins"/>
                <a:sym typeface="Poppins"/>
              </a:rPr>
              <a:t>E</a:t>
            </a:r>
            <a:r>
              <a:rPr lang="en-US" sz="2400">
                <a:solidFill>
                  <a:srgbClr val="265D71"/>
                </a:solidFill>
                <a:latin typeface="Poppins"/>
                <a:ea typeface="Poppins"/>
                <a:cs typeface="Poppins"/>
                <a:sym typeface="Poppins"/>
              </a:rPr>
              <a:t>nabled scalable, disk-backed state with incremental checkpoints</a:t>
            </a:r>
          </a:p>
          <a:p>
            <a:pPr algn="l" marL="518160" indent="-259080" lvl="1">
              <a:lnSpc>
                <a:spcPts val="6000"/>
              </a:lnSpc>
              <a:buFont typeface="Arial"/>
              <a:buChar char="•"/>
            </a:pPr>
            <a:r>
              <a:rPr lang="en-US" b="true" sz="2400">
                <a:solidFill>
                  <a:srgbClr val="265D71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TaskManager Memory Tuning:</a:t>
            </a:r>
            <a:r>
              <a:rPr lang="en-US" sz="2400">
                <a:solidFill>
                  <a:srgbClr val="265D71"/>
                </a:solidFill>
                <a:latin typeface="Poppins"/>
                <a:ea typeface="Poppins"/>
                <a:cs typeface="Poppins"/>
                <a:sym typeface="Poppins"/>
              </a:rPr>
              <a:t> Increased managed memory, tuned network buffers for load</a:t>
            </a:r>
          </a:p>
          <a:p>
            <a:pPr algn="l" marL="518160" indent="-259080" lvl="1">
              <a:lnSpc>
                <a:spcPts val="6000"/>
              </a:lnSpc>
              <a:buFont typeface="Arial"/>
              <a:buChar char="•"/>
            </a:pPr>
            <a:r>
              <a:rPr lang="en-US" b="true" sz="2400">
                <a:solidFill>
                  <a:srgbClr val="265D71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Frequent Checkpointing: </a:t>
            </a:r>
            <a:r>
              <a:rPr lang="en-US" sz="2400">
                <a:solidFill>
                  <a:srgbClr val="265D71"/>
                </a:solidFill>
                <a:latin typeface="Poppins"/>
                <a:ea typeface="Poppins"/>
                <a:cs typeface="Poppins"/>
                <a:sym typeface="Poppins"/>
              </a:rPr>
              <a:t>Incremental checkpoints (every 1s) for fast recovery with minimal overhead</a:t>
            </a:r>
          </a:p>
          <a:p>
            <a:pPr algn="l" marL="518160" indent="-259080" lvl="1">
              <a:lnSpc>
                <a:spcPts val="6000"/>
              </a:lnSpc>
              <a:buFont typeface="Arial"/>
              <a:buChar char="•"/>
            </a:pPr>
            <a:r>
              <a:rPr lang="en-US" b="true" sz="2400">
                <a:solidFill>
                  <a:srgbClr val="265D71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State Cleanup: </a:t>
            </a:r>
            <a:r>
              <a:rPr lang="en-US" sz="2400">
                <a:solidFill>
                  <a:srgbClr val="265D71"/>
                </a:solidFill>
                <a:latin typeface="Poppins"/>
                <a:ea typeface="Poppins"/>
                <a:cs typeface="Poppins"/>
                <a:sym typeface="Poppins"/>
              </a:rPr>
              <a:t>C</a:t>
            </a:r>
            <a:r>
              <a:rPr lang="en-US" sz="2400">
                <a:solidFill>
                  <a:srgbClr val="265D71"/>
                </a:solidFill>
                <a:latin typeface="Poppins"/>
                <a:ea typeface="Poppins"/>
                <a:cs typeface="Poppins"/>
                <a:sym typeface="Poppins"/>
              </a:rPr>
              <a:t>leared trip ended taxis state in operators to prevent state bloat</a:t>
            </a:r>
          </a:p>
          <a:p>
            <a:pPr algn="l" marL="518160" indent="-259080" lvl="1">
              <a:lnSpc>
                <a:spcPts val="6000"/>
              </a:lnSpc>
              <a:buFont typeface="Arial"/>
              <a:buChar char="•"/>
            </a:pPr>
            <a:r>
              <a:rPr lang="en-US" b="true" sz="2400">
                <a:solidFill>
                  <a:srgbClr val="265D71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Early Propagation:</a:t>
            </a:r>
            <a:r>
              <a:rPr lang="en-US" sz="2400">
                <a:solidFill>
                  <a:srgbClr val="265D71"/>
                </a:solidFill>
                <a:latin typeface="Poppins"/>
                <a:ea typeface="Poppins"/>
                <a:cs typeface="Poppins"/>
                <a:sym typeface="Poppins"/>
              </a:rPr>
              <a:t> Mov</a:t>
            </a:r>
            <a:r>
              <a:rPr lang="en-US" sz="2400">
                <a:solidFill>
                  <a:srgbClr val="265D71"/>
                </a:solidFill>
                <a:latin typeface="Poppins"/>
                <a:ea typeface="Poppins"/>
                <a:cs typeface="Poppins"/>
                <a:sym typeface="Poppins"/>
              </a:rPr>
              <a:t>ed </a:t>
            </a:r>
            <a:r>
              <a:rPr lang="en-US" b="true" sz="2400">
                <a:solidFill>
                  <a:srgbClr val="265D7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PropagateLocation</a:t>
            </a:r>
            <a:r>
              <a:rPr lang="en-US" sz="2400">
                <a:solidFill>
                  <a:srgbClr val="265D71"/>
                </a:solidFill>
                <a:latin typeface="Poppins"/>
                <a:ea typeface="Poppins"/>
                <a:cs typeface="Poppins"/>
                <a:sym typeface="Poppins"/>
              </a:rPr>
              <a:t> operator to pipeline start to reduce downstream load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16380356" y="9246912"/>
            <a:ext cx="1512450" cy="670865"/>
            <a:chOff x="0" y="0"/>
            <a:chExt cx="2016600" cy="894486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016600" cy="894486"/>
            </a:xfrm>
            <a:custGeom>
              <a:avLst/>
              <a:gdLst/>
              <a:ahLst/>
              <a:cxnLst/>
              <a:rect r="r" b="b" t="t" l="l"/>
              <a:pathLst>
                <a:path h="894486" w="2016600">
                  <a:moveTo>
                    <a:pt x="0" y="0"/>
                  </a:moveTo>
                  <a:lnTo>
                    <a:pt x="2016600" y="0"/>
                  </a:lnTo>
                  <a:lnTo>
                    <a:pt x="2016600" y="894486"/>
                  </a:lnTo>
                  <a:lnTo>
                    <a:pt x="0" y="89448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28575"/>
              <a:ext cx="2016600" cy="92306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240"/>
                </a:lnSpc>
              </a:pPr>
              <a:r>
                <a:rPr lang="en-US" sz="2700">
                  <a:solidFill>
                    <a:srgbClr val="00C1D4"/>
                  </a:solidFill>
                  <a:latin typeface="Poppins"/>
                  <a:ea typeface="Poppins"/>
                  <a:cs typeface="Poppins"/>
                  <a:sym typeface="Poppins"/>
                </a:rPr>
                <a:t>11</a:t>
              </a:r>
            </a:p>
          </p:txBody>
        </p:sp>
      </p:grp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78608" y="273844"/>
            <a:ext cx="17730786" cy="9739312"/>
            <a:chOff x="0" y="0"/>
            <a:chExt cx="23641048" cy="1298575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3641050" cy="12985750"/>
            </a:xfrm>
            <a:custGeom>
              <a:avLst/>
              <a:gdLst/>
              <a:ahLst/>
              <a:cxnLst/>
              <a:rect r="r" b="b" t="t" l="l"/>
              <a:pathLst>
                <a:path h="12985750" w="23641050">
                  <a:moveTo>
                    <a:pt x="12700" y="0"/>
                  </a:moveTo>
                  <a:lnTo>
                    <a:pt x="23628350" y="0"/>
                  </a:lnTo>
                  <a:cubicBezTo>
                    <a:pt x="23635336" y="0"/>
                    <a:pt x="23641050" y="5715"/>
                    <a:pt x="23641050" y="12700"/>
                  </a:cubicBezTo>
                  <a:lnTo>
                    <a:pt x="23641050" y="12973050"/>
                  </a:lnTo>
                  <a:cubicBezTo>
                    <a:pt x="23641050" y="12980035"/>
                    <a:pt x="23635336" y="12985750"/>
                    <a:pt x="23628350" y="12985750"/>
                  </a:cubicBezTo>
                  <a:lnTo>
                    <a:pt x="12700" y="12985750"/>
                  </a:lnTo>
                  <a:cubicBezTo>
                    <a:pt x="5715" y="12985750"/>
                    <a:pt x="0" y="12980035"/>
                    <a:pt x="0" y="12973050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12973050"/>
                  </a:lnTo>
                  <a:lnTo>
                    <a:pt x="12700" y="12973050"/>
                  </a:lnTo>
                  <a:lnTo>
                    <a:pt x="12700" y="12960350"/>
                  </a:lnTo>
                  <a:lnTo>
                    <a:pt x="23628350" y="12960350"/>
                  </a:lnTo>
                  <a:lnTo>
                    <a:pt x="23628350" y="12973050"/>
                  </a:lnTo>
                  <a:lnTo>
                    <a:pt x="23615650" y="12973050"/>
                  </a:lnTo>
                  <a:lnTo>
                    <a:pt x="23615650" y="12700"/>
                  </a:lnTo>
                  <a:lnTo>
                    <a:pt x="23628350" y="12700"/>
                  </a:lnTo>
                  <a:lnTo>
                    <a:pt x="23628350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00C1D4"/>
            </a:solidFill>
          </p:spPr>
        </p:sp>
      </p:grpSp>
      <p:sp>
        <p:nvSpPr>
          <p:cNvPr name="AutoShape 4" id="4"/>
          <p:cNvSpPr/>
          <p:nvPr/>
        </p:nvSpPr>
        <p:spPr>
          <a:xfrm>
            <a:off x="278609" y="1982577"/>
            <a:ext cx="15997236" cy="19050"/>
          </a:xfrm>
          <a:prstGeom prst="line">
            <a:avLst/>
          </a:prstGeom>
          <a:ln cap="rnd" w="9525">
            <a:solidFill>
              <a:srgbClr val="00C1D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 rot="37365">
            <a:off x="16256743" y="2011152"/>
            <a:ext cx="1752704" cy="0"/>
          </a:xfrm>
          <a:prstGeom prst="line">
            <a:avLst/>
          </a:prstGeom>
          <a:ln cap="rnd" w="9525">
            <a:solidFill>
              <a:srgbClr val="00C1D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 rot="37365">
            <a:off x="16256743" y="10004040"/>
            <a:ext cx="1752704" cy="0"/>
          </a:xfrm>
          <a:prstGeom prst="line">
            <a:avLst/>
          </a:prstGeom>
          <a:ln cap="rnd" w="9525">
            <a:solidFill>
              <a:srgbClr val="00C1D4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16709196" y="704294"/>
            <a:ext cx="854941" cy="241858"/>
            <a:chOff x="0" y="0"/>
            <a:chExt cx="1139922" cy="32247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139952" cy="322453"/>
            </a:xfrm>
            <a:custGeom>
              <a:avLst/>
              <a:gdLst/>
              <a:ahLst/>
              <a:cxnLst/>
              <a:rect r="r" b="b" t="t" l="l"/>
              <a:pathLst>
                <a:path h="322453" w="1139952">
                  <a:moveTo>
                    <a:pt x="0" y="0"/>
                  </a:moveTo>
                  <a:lnTo>
                    <a:pt x="1139952" y="0"/>
                  </a:lnTo>
                  <a:lnTo>
                    <a:pt x="1139952" y="322453"/>
                  </a:lnTo>
                  <a:lnTo>
                    <a:pt x="0" y="3224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-209" b="-7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1150145" y="447670"/>
            <a:ext cx="14475600" cy="1400400"/>
            <a:chOff x="0" y="0"/>
            <a:chExt cx="19300800" cy="18672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9300800" cy="1867200"/>
            </a:xfrm>
            <a:custGeom>
              <a:avLst/>
              <a:gdLst/>
              <a:ahLst/>
              <a:cxnLst/>
              <a:rect r="r" b="b" t="t" l="l"/>
              <a:pathLst>
                <a:path h="1867200" w="19300800">
                  <a:moveTo>
                    <a:pt x="0" y="0"/>
                  </a:moveTo>
                  <a:lnTo>
                    <a:pt x="19300800" y="0"/>
                  </a:lnTo>
                  <a:lnTo>
                    <a:pt x="19300800" y="1867200"/>
                  </a:lnTo>
                  <a:lnTo>
                    <a:pt x="0" y="18672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19300800" cy="190530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4320"/>
                </a:lnSpc>
              </a:pPr>
              <a:r>
                <a:rPr lang="en-US" sz="3600">
                  <a:solidFill>
                    <a:srgbClr val="00C1D4"/>
                  </a:solidFill>
                  <a:latin typeface="Poppins"/>
                  <a:ea typeface="Poppins"/>
                  <a:cs typeface="Poppins"/>
                  <a:sym typeface="Poppins"/>
                </a:rPr>
                <a:t>Performance Test: </a:t>
              </a:r>
              <a:r>
                <a:rPr lang="en-US" b="true" sz="3600">
                  <a:solidFill>
                    <a:srgbClr val="00C1D4"/>
                  </a:solidFill>
                  <a:latin typeface="Poppins Semi-Bold"/>
                  <a:ea typeface="Poppins Semi-Bold"/>
                  <a:cs typeface="Poppins Semi-Bold"/>
                  <a:sym typeface="Poppins Semi-Bold"/>
                </a:rPr>
                <a:t>Setup and Benchmarking</a:t>
              </a: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028700" y="2263334"/>
            <a:ext cx="16230600" cy="73190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3600"/>
              </a:lnSpc>
              <a:buFont typeface="Arial"/>
              <a:buChar char="•"/>
            </a:pPr>
            <a:r>
              <a:rPr lang="en-US" b="true" sz="2400">
                <a:solidFill>
                  <a:srgbClr val="265D71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Benchmarking Measurements:</a:t>
            </a:r>
          </a:p>
          <a:p>
            <a:pPr algn="l" marL="1036320" indent="-345440" lvl="2">
              <a:lnSpc>
                <a:spcPts val="3600"/>
              </a:lnSpc>
              <a:buFont typeface="Arial"/>
              <a:buChar char="⚬"/>
            </a:pPr>
            <a:r>
              <a:rPr lang="en-US" b="true" sz="2400">
                <a:solidFill>
                  <a:srgbClr val="265D7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Event Latency:</a:t>
            </a:r>
            <a:r>
              <a:rPr lang="en-US" sz="2400">
                <a:solidFill>
                  <a:srgbClr val="265D71"/>
                </a:solidFill>
                <a:latin typeface="Poppins"/>
                <a:ea typeface="Poppins"/>
                <a:cs typeface="Poppins"/>
                <a:sym typeface="Poppins"/>
              </a:rPr>
              <a:t> Time from message ingestion to Kafka source topic (T1) to processing and sinking datastream to Kafka target topics (T2)</a:t>
            </a:r>
          </a:p>
          <a:p>
            <a:pPr algn="l" marL="1036320" indent="-345440" lvl="2">
              <a:lnSpc>
                <a:spcPts val="4800"/>
              </a:lnSpc>
              <a:buFont typeface="Arial"/>
              <a:buChar char="⚬"/>
            </a:pPr>
            <a:r>
              <a:rPr lang="en-US" b="true" sz="2400">
                <a:solidFill>
                  <a:srgbClr val="265D7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Pipeline Throughput: </a:t>
            </a:r>
            <a:r>
              <a:rPr lang="en-US" sz="2400">
                <a:solidFill>
                  <a:srgbClr val="265D71"/>
                </a:solidFill>
                <a:latin typeface="Poppins"/>
                <a:ea typeface="Poppins"/>
                <a:cs typeface="Poppins"/>
                <a:sym typeface="Poppins"/>
              </a:rPr>
              <a:t>messages processed per second (40 msgs/s)</a:t>
            </a:r>
          </a:p>
          <a:p>
            <a:pPr algn="l" marL="1036320" indent="-345440" lvl="2">
              <a:lnSpc>
                <a:spcPts val="4800"/>
              </a:lnSpc>
              <a:buFont typeface="Arial"/>
              <a:buChar char="⚬"/>
            </a:pPr>
            <a:r>
              <a:rPr lang="en-US" b="true" sz="2400">
                <a:solidFill>
                  <a:srgbClr val="265D7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Load simulation:</a:t>
            </a:r>
            <a:r>
              <a:rPr lang="en-US" sz="2400">
                <a:solidFill>
                  <a:srgbClr val="265D71"/>
                </a:solidFill>
                <a:latin typeface="Poppins"/>
                <a:ea typeface="Poppins"/>
                <a:cs typeface="Poppins"/>
                <a:sym typeface="Poppins"/>
              </a:rPr>
              <a:t> Variable taxi count over time (upto 10,000+ simultaneous taxis).</a:t>
            </a:r>
          </a:p>
          <a:p>
            <a:pPr algn="l">
              <a:lnSpc>
                <a:spcPts val="3600"/>
              </a:lnSpc>
            </a:pPr>
          </a:p>
          <a:p>
            <a:pPr algn="l" marL="518160" indent="-259080" lvl="1">
              <a:lnSpc>
                <a:spcPts val="3600"/>
              </a:lnSpc>
              <a:buFont typeface="Arial"/>
              <a:buChar char="•"/>
            </a:pPr>
            <a:r>
              <a:rPr lang="en-US" b="true" sz="2400">
                <a:solidFill>
                  <a:srgbClr val="265D71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Performance Test Environment &amp; Configurations:</a:t>
            </a:r>
          </a:p>
          <a:p>
            <a:pPr algn="l" marL="1036320" indent="-345440" lvl="2">
              <a:lnSpc>
                <a:spcPts val="4800"/>
              </a:lnSpc>
              <a:buFont typeface="Arial"/>
              <a:buChar char="⚬"/>
            </a:pPr>
            <a:r>
              <a:rPr lang="en-US" b="true" sz="2400">
                <a:solidFill>
                  <a:srgbClr val="265D7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Hardware Specifications:</a:t>
            </a:r>
            <a:r>
              <a:rPr lang="en-US" sz="2400">
                <a:solidFill>
                  <a:srgbClr val="265D71"/>
                </a:solidFill>
                <a:latin typeface="Poppins"/>
                <a:ea typeface="Poppins"/>
                <a:cs typeface="Poppins"/>
                <a:sym typeface="Poppins"/>
              </a:rPr>
              <a:t> 4 vCPU, 16GB RAM, 50GB SSD</a:t>
            </a:r>
          </a:p>
          <a:p>
            <a:pPr algn="l" marL="1036320" indent="-345440" lvl="2">
              <a:lnSpc>
                <a:spcPts val="4800"/>
              </a:lnSpc>
              <a:buFont typeface="Arial"/>
              <a:buChar char="⚬"/>
            </a:pPr>
            <a:r>
              <a:rPr lang="en-US" b="true" sz="2400">
                <a:solidFill>
                  <a:srgbClr val="265D7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Kafka and Flink Configuration:</a:t>
            </a:r>
            <a:r>
              <a:rPr lang="en-US" sz="2400">
                <a:solidFill>
                  <a:srgbClr val="265D71"/>
                </a:solidFill>
                <a:latin typeface="Poppins"/>
                <a:ea typeface="Poppins"/>
                <a:cs typeface="Poppins"/>
                <a:sym typeface="Poppins"/>
              </a:rPr>
              <a:t> parallelism = 1, partitions = 1, task slots = 1</a:t>
            </a:r>
          </a:p>
          <a:p>
            <a:pPr algn="l" marL="1036320" indent="-345440" lvl="2">
              <a:lnSpc>
                <a:spcPts val="4800"/>
              </a:lnSpc>
              <a:buFont typeface="Arial"/>
              <a:buChar char="⚬"/>
            </a:pPr>
            <a:r>
              <a:rPr lang="en-US" b="true" sz="2400">
                <a:solidFill>
                  <a:srgbClr val="265D7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Data Replay Configuration: </a:t>
            </a:r>
            <a:r>
              <a:rPr lang="en-US" sz="2400">
                <a:solidFill>
                  <a:srgbClr val="265D71"/>
                </a:solidFill>
                <a:latin typeface="Poppins"/>
                <a:ea typeface="Poppins"/>
                <a:cs typeface="Poppins"/>
                <a:sym typeface="Poppins"/>
              </a:rPr>
              <a:t>simulated mode at 1x speed, max 10,357 taxis</a:t>
            </a:r>
          </a:p>
          <a:p>
            <a:pPr algn="l" marL="1036320" indent="-345440" lvl="2">
              <a:lnSpc>
                <a:spcPts val="4800"/>
              </a:lnSpc>
              <a:buFont typeface="Arial"/>
              <a:buChar char="⚬"/>
            </a:pPr>
            <a:r>
              <a:rPr lang="en-US" b="true" sz="2400">
                <a:solidFill>
                  <a:srgbClr val="265D7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Data Volume:</a:t>
            </a:r>
            <a:r>
              <a:rPr lang="en-US" sz="2400">
                <a:solidFill>
                  <a:srgbClr val="265D71"/>
                </a:solidFill>
                <a:latin typeface="Poppins"/>
                <a:ea typeface="Poppins"/>
                <a:cs typeface="Poppins"/>
                <a:sym typeface="Poppins"/>
              </a:rPr>
              <a:t> 400,000 messages processed over a 2-hour runtime</a:t>
            </a:r>
          </a:p>
          <a:p>
            <a:pPr algn="l">
              <a:lnSpc>
                <a:spcPts val="3600"/>
              </a:lnSpc>
            </a:pPr>
          </a:p>
          <a:p>
            <a:pPr algn="l" marL="518160" indent="-259080" lvl="1">
              <a:lnSpc>
                <a:spcPts val="3600"/>
              </a:lnSpc>
              <a:buFont typeface="Arial"/>
              <a:buChar char="•"/>
            </a:pPr>
            <a:r>
              <a:rPr lang="en-US" b="true" sz="2400">
                <a:solidFill>
                  <a:srgbClr val="265D71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Custom Benchmarking Tool:</a:t>
            </a:r>
            <a:r>
              <a:rPr lang="en-US" sz="2400">
                <a:solidFill>
                  <a:srgbClr val="265D71"/>
                </a:solidFill>
                <a:latin typeface="Poppins"/>
                <a:ea typeface="Poppins"/>
                <a:cs typeface="Poppins"/>
                <a:sym typeface="Poppins"/>
              </a:rPr>
              <a:t> Developed a custom benchmarking tool to measure key metrics such as </a:t>
            </a:r>
            <a:r>
              <a:rPr lang="en-US" b="true" sz="2400">
                <a:solidFill>
                  <a:srgbClr val="265D7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event latency vs load</a:t>
            </a:r>
            <a:r>
              <a:rPr lang="en-US" sz="2400">
                <a:solidFill>
                  <a:srgbClr val="265D71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en-US" b="true" sz="2400">
                <a:solidFill>
                  <a:srgbClr val="265D7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event latency per message</a:t>
            </a:r>
            <a:r>
              <a:rPr lang="en-US" sz="2400">
                <a:solidFill>
                  <a:srgbClr val="265D71"/>
                </a:solidFill>
                <a:latin typeface="Poppins"/>
                <a:ea typeface="Poppins"/>
                <a:cs typeface="Poppins"/>
                <a:sym typeface="Poppins"/>
              </a:rPr>
              <a:t>, and </a:t>
            </a:r>
            <a:r>
              <a:rPr lang="en-US" b="true" sz="2400">
                <a:solidFill>
                  <a:srgbClr val="265D7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throughput vs event latency</a:t>
            </a:r>
            <a:r>
              <a:rPr lang="en-US" sz="2400">
                <a:solidFill>
                  <a:srgbClr val="265D71"/>
                </a:solidFill>
                <a:latin typeface="Poppins"/>
                <a:ea typeface="Poppins"/>
                <a:cs typeface="Poppins"/>
                <a:sym typeface="Poppins"/>
              </a:rPr>
              <a:t> graphs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16380356" y="9246912"/>
            <a:ext cx="1512450" cy="670865"/>
            <a:chOff x="0" y="0"/>
            <a:chExt cx="2016600" cy="894486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016600" cy="894486"/>
            </a:xfrm>
            <a:custGeom>
              <a:avLst/>
              <a:gdLst/>
              <a:ahLst/>
              <a:cxnLst/>
              <a:rect r="r" b="b" t="t" l="l"/>
              <a:pathLst>
                <a:path h="894486" w="2016600">
                  <a:moveTo>
                    <a:pt x="0" y="0"/>
                  </a:moveTo>
                  <a:lnTo>
                    <a:pt x="2016600" y="0"/>
                  </a:lnTo>
                  <a:lnTo>
                    <a:pt x="2016600" y="894486"/>
                  </a:lnTo>
                  <a:lnTo>
                    <a:pt x="0" y="89448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28575"/>
              <a:ext cx="2016600" cy="92306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240"/>
                </a:lnSpc>
              </a:pPr>
              <a:r>
                <a:rPr lang="en-US" sz="2700">
                  <a:solidFill>
                    <a:srgbClr val="00C1D4"/>
                  </a:solidFill>
                  <a:latin typeface="Poppins"/>
                  <a:ea typeface="Poppins"/>
                  <a:cs typeface="Poppins"/>
                  <a:sym typeface="Poppins"/>
                </a:rPr>
                <a:t>12</a:t>
              </a:r>
            </a:p>
          </p:txBody>
        </p:sp>
      </p:grp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78608" y="273844"/>
            <a:ext cx="17730786" cy="9739312"/>
            <a:chOff x="0" y="0"/>
            <a:chExt cx="23641048" cy="1298575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3641050" cy="12985750"/>
            </a:xfrm>
            <a:custGeom>
              <a:avLst/>
              <a:gdLst/>
              <a:ahLst/>
              <a:cxnLst/>
              <a:rect r="r" b="b" t="t" l="l"/>
              <a:pathLst>
                <a:path h="12985750" w="23641050">
                  <a:moveTo>
                    <a:pt x="12700" y="0"/>
                  </a:moveTo>
                  <a:lnTo>
                    <a:pt x="23628350" y="0"/>
                  </a:lnTo>
                  <a:cubicBezTo>
                    <a:pt x="23635336" y="0"/>
                    <a:pt x="23641050" y="5715"/>
                    <a:pt x="23641050" y="12700"/>
                  </a:cubicBezTo>
                  <a:lnTo>
                    <a:pt x="23641050" y="12973050"/>
                  </a:lnTo>
                  <a:cubicBezTo>
                    <a:pt x="23641050" y="12980035"/>
                    <a:pt x="23635336" y="12985750"/>
                    <a:pt x="23628350" y="12985750"/>
                  </a:cubicBezTo>
                  <a:lnTo>
                    <a:pt x="12700" y="12985750"/>
                  </a:lnTo>
                  <a:cubicBezTo>
                    <a:pt x="5715" y="12985750"/>
                    <a:pt x="0" y="12980035"/>
                    <a:pt x="0" y="12973050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12973050"/>
                  </a:lnTo>
                  <a:lnTo>
                    <a:pt x="12700" y="12973050"/>
                  </a:lnTo>
                  <a:lnTo>
                    <a:pt x="12700" y="12960350"/>
                  </a:lnTo>
                  <a:lnTo>
                    <a:pt x="23628350" y="12960350"/>
                  </a:lnTo>
                  <a:lnTo>
                    <a:pt x="23628350" y="12973050"/>
                  </a:lnTo>
                  <a:lnTo>
                    <a:pt x="23615650" y="12973050"/>
                  </a:lnTo>
                  <a:lnTo>
                    <a:pt x="23615650" y="12700"/>
                  </a:lnTo>
                  <a:lnTo>
                    <a:pt x="23628350" y="12700"/>
                  </a:lnTo>
                  <a:lnTo>
                    <a:pt x="23628350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00C1D4"/>
            </a:solidFill>
          </p:spPr>
        </p:sp>
      </p:grpSp>
      <p:sp>
        <p:nvSpPr>
          <p:cNvPr name="AutoShape 4" id="4"/>
          <p:cNvSpPr/>
          <p:nvPr/>
        </p:nvSpPr>
        <p:spPr>
          <a:xfrm>
            <a:off x="278609" y="1982577"/>
            <a:ext cx="15997236" cy="19050"/>
          </a:xfrm>
          <a:prstGeom prst="line">
            <a:avLst/>
          </a:prstGeom>
          <a:ln cap="rnd" w="9525">
            <a:solidFill>
              <a:srgbClr val="00C1D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>
            <a:off x="16256794" y="2006389"/>
            <a:ext cx="1752600" cy="19050"/>
          </a:xfrm>
          <a:prstGeom prst="line">
            <a:avLst/>
          </a:prstGeom>
          <a:ln cap="rnd" w="9525">
            <a:solidFill>
              <a:srgbClr val="00C1D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 rot="37365">
            <a:off x="16256743" y="10004040"/>
            <a:ext cx="1752704" cy="0"/>
          </a:xfrm>
          <a:prstGeom prst="line">
            <a:avLst/>
          </a:prstGeom>
          <a:ln cap="rnd" w="9525">
            <a:solidFill>
              <a:srgbClr val="00C1D4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16709196" y="704294"/>
            <a:ext cx="854941" cy="241858"/>
            <a:chOff x="0" y="0"/>
            <a:chExt cx="1139922" cy="32247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139952" cy="322453"/>
            </a:xfrm>
            <a:custGeom>
              <a:avLst/>
              <a:gdLst/>
              <a:ahLst/>
              <a:cxnLst/>
              <a:rect r="r" b="b" t="t" l="l"/>
              <a:pathLst>
                <a:path h="322453" w="1139952">
                  <a:moveTo>
                    <a:pt x="0" y="0"/>
                  </a:moveTo>
                  <a:lnTo>
                    <a:pt x="1139952" y="0"/>
                  </a:lnTo>
                  <a:lnTo>
                    <a:pt x="1139952" y="322453"/>
                  </a:lnTo>
                  <a:lnTo>
                    <a:pt x="0" y="3224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-209" b="-7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1150145" y="447670"/>
            <a:ext cx="14475600" cy="1400400"/>
            <a:chOff x="0" y="0"/>
            <a:chExt cx="19300800" cy="18672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9300800" cy="1867200"/>
            </a:xfrm>
            <a:custGeom>
              <a:avLst/>
              <a:gdLst/>
              <a:ahLst/>
              <a:cxnLst/>
              <a:rect r="r" b="b" t="t" l="l"/>
              <a:pathLst>
                <a:path h="1867200" w="19300800">
                  <a:moveTo>
                    <a:pt x="0" y="0"/>
                  </a:moveTo>
                  <a:lnTo>
                    <a:pt x="19300800" y="0"/>
                  </a:lnTo>
                  <a:lnTo>
                    <a:pt x="19300800" y="1867200"/>
                  </a:lnTo>
                  <a:lnTo>
                    <a:pt x="0" y="18672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19300800" cy="190530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4320"/>
                </a:lnSpc>
              </a:pPr>
              <a:r>
                <a:rPr lang="en-US" sz="3600">
                  <a:solidFill>
                    <a:srgbClr val="00C1D4"/>
                  </a:solidFill>
                  <a:latin typeface="Poppins"/>
                  <a:ea typeface="Poppins"/>
                  <a:cs typeface="Poppins"/>
                  <a:sym typeface="Poppins"/>
                </a:rPr>
                <a:t>Performance Test: </a:t>
              </a:r>
              <a:r>
                <a:rPr lang="en-US" b="true" sz="3600">
                  <a:solidFill>
                    <a:srgbClr val="00C1D4"/>
                  </a:solidFill>
                  <a:latin typeface="Poppins Semi-Bold"/>
                  <a:ea typeface="Poppins Semi-Bold"/>
                  <a:cs typeface="Poppins Semi-Bold"/>
                  <a:sym typeface="Poppins Semi-Bold"/>
                </a:rPr>
                <a:t>Results and Analysis</a:t>
              </a: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1419896" y="2073064"/>
            <a:ext cx="15448212" cy="7878588"/>
          </a:xfrm>
          <a:custGeom>
            <a:avLst/>
            <a:gdLst/>
            <a:ahLst/>
            <a:cxnLst/>
            <a:rect r="r" b="b" t="t" l="l"/>
            <a:pathLst>
              <a:path h="7878588" w="15448212">
                <a:moveTo>
                  <a:pt x="0" y="0"/>
                </a:moveTo>
                <a:lnTo>
                  <a:pt x="15448211" y="0"/>
                </a:lnTo>
                <a:lnTo>
                  <a:pt x="15448211" y="7878588"/>
                </a:lnTo>
                <a:lnTo>
                  <a:pt x="0" y="787858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16380356" y="9246912"/>
            <a:ext cx="1512450" cy="670865"/>
            <a:chOff x="0" y="0"/>
            <a:chExt cx="2016600" cy="894486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016600" cy="894486"/>
            </a:xfrm>
            <a:custGeom>
              <a:avLst/>
              <a:gdLst/>
              <a:ahLst/>
              <a:cxnLst/>
              <a:rect r="r" b="b" t="t" l="l"/>
              <a:pathLst>
                <a:path h="894486" w="2016600">
                  <a:moveTo>
                    <a:pt x="0" y="0"/>
                  </a:moveTo>
                  <a:lnTo>
                    <a:pt x="2016600" y="0"/>
                  </a:lnTo>
                  <a:lnTo>
                    <a:pt x="2016600" y="894486"/>
                  </a:lnTo>
                  <a:lnTo>
                    <a:pt x="0" y="89448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28575"/>
              <a:ext cx="2016600" cy="92306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240"/>
                </a:lnSpc>
              </a:pPr>
              <a:r>
                <a:rPr lang="en-US" sz="2700">
                  <a:solidFill>
                    <a:srgbClr val="00C1D4"/>
                  </a:solidFill>
                  <a:latin typeface="Poppins"/>
                  <a:ea typeface="Poppins"/>
                  <a:cs typeface="Poppins"/>
                  <a:sym typeface="Poppins"/>
                </a:rPr>
                <a:t>13</a:t>
              </a:r>
            </a:p>
          </p:txBody>
        </p:sp>
      </p:grp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78608" y="273844"/>
            <a:ext cx="17730786" cy="9739312"/>
            <a:chOff x="0" y="0"/>
            <a:chExt cx="23641048" cy="1298575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3641050" cy="12985750"/>
            </a:xfrm>
            <a:custGeom>
              <a:avLst/>
              <a:gdLst/>
              <a:ahLst/>
              <a:cxnLst/>
              <a:rect r="r" b="b" t="t" l="l"/>
              <a:pathLst>
                <a:path h="12985750" w="23641050">
                  <a:moveTo>
                    <a:pt x="12700" y="0"/>
                  </a:moveTo>
                  <a:lnTo>
                    <a:pt x="23628350" y="0"/>
                  </a:lnTo>
                  <a:cubicBezTo>
                    <a:pt x="23635336" y="0"/>
                    <a:pt x="23641050" y="5715"/>
                    <a:pt x="23641050" y="12700"/>
                  </a:cubicBezTo>
                  <a:lnTo>
                    <a:pt x="23641050" y="12973050"/>
                  </a:lnTo>
                  <a:cubicBezTo>
                    <a:pt x="23641050" y="12980035"/>
                    <a:pt x="23635336" y="12985750"/>
                    <a:pt x="23628350" y="12985750"/>
                  </a:cubicBezTo>
                  <a:lnTo>
                    <a:pt x="12700" y="12985750"/>
                  </a:lnTo>
                  <a:cubicBezTo>
                    <a:pt x="5715" y="12985750"/>
                    <a:pt x="0" y="12980035"/>
                    <a:pt x="0" y="12973050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12973050"/>
                  </a:lnTo>
                  <a:lnTo>
                    <a:pt x="12700" y="12973050"/>
                  </a:lnTo>
                  <a:lnTo>
                    <a:pt x="12700" y="12960350"/>
                  </a:lnTo>
                  <a:lnTo>
                    <a:pt x="23628350" y="12960350"/>
                  </a:lnTo>
                  <a:lnTo>
                    <a:pt x="23628350" y="12973050"/>
                  </a:lnTo>
                  <a:lnTo>
                    <a:pt x="23615650" y="12973050"/>
                  </a:lnTo>
                  <a:lnTo>
                    <a:pt x="23615650" y="12700"/>
                  </a:lnTo>
                  <a:lnTo>
                    <a:pt x="23628350" y="12700"/>
                  </a:lnTo>
                  <a:lnTo>
                    <a:pt x="23628350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00C1D4"/>
            </a:solidFill>
          </p:spPr>
        </p:sp>
      </p:grpSp>
      <p:sp>
        <p:nvSpPr>
          <p:cNvPr name="AutoShape 4" id="4"/>
          <p:cNvSpPr/>
          <p:nvPr/>
        </p:nvSpPr>
        <p:spPr>
          <a:xfrm>
            <a:off x="278609" y="1982577"/>
            <a:ext cx="15997236" cy="19050"/>
          </a:xfrm>
          <a:prstGeom prst="line">
            <a:avLst/>
          </a:prstGeom>
          <a:ln cap="rnd" w="9525">
            <a:solidFill>
              <a:srgbClr val="00C1D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>
            <a:off x="16256794" y="1992102"/>
            <a:ext cx="1752600" cy="19050"/>
          </a:xfrm>
          <a:prstGeom prst="line">
            <a:avLst/>
          </a:prstGeom>
          <a:ln cap="rnd" w="9525">
            <a:solidFill>
              <a:srgbClr val="00C1D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 rot="37365">
            <a:off x="16256743" y="10004040"/>
            <a:ext cx="1752704" cy="0"/>
          </a:xfrm>
          <a:prstGeom prst="line">
            <a:avLst/>
          </a:prstGeom>
          <a:ln cap="rnd" w="9525">
            <a:solidFill>
              <a:srgbClr val="00C1D4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16709196" y="704294"/>
            <a:ext cx="854941" cy="241858"/>
            <a:chOff x="0" y="0"/>
            <a:chExt cx="1139922" cy="32247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139952" cy="322453"/>
            </a:xfrm>
            <a:custGeom>
              <a:avLst/>
              <a:gdLst/>
              <a:ahLst/>
              <a:cxnLst/>
              <a:rect r="r" b="b" t="t" l="l"/>
              <a:pathLst>
                <a:path h="322453" w="1139952">
                  <a:moveTo>
                    <a:pt x="0" y="0"/>
                  </a:moveTo>
                  <a:lnTo>
                    <a:pt x="1139952" y="0"/>
                  </a:lnTo>
                  <a:lnTo>
                    <a:pt x="1139952" y="322453"/>
                  </a:lnTo>
                  <a:lnTo>
                    <a:pt x="0" y="3224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-209" b="-7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1150145" y="447670"/>
            <a:ext cx="14475600" cy="1400400"/>
            <a:chOff x="0" y="0"/>
            <a:chExt cx="19300800" cy="18672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9300800" cy="1867200"/>
            </a:xfrm>
            <a:custGeom>
              <a:avLst/>
              <a:gdLst/>
              <a:ahLst/>
              <a:cxnLst/>
              <a:rect r="r" b="b" t="t" l="l"/>
              <a:pathLst>
                <a:path h="1867200" w="19300800">
                  <a:moveTo>
                    <a:pt x="0" y="0"/>
                  </a:moveTo>
                  <a:lnTo>
                    <a:pt x="19300800" y="0"/>
                  </a:lnTo>
                  <a:lnTo>
                    <a:pt x="19300800" y="1867200"/>
                  </a:lnTo>
                  <a:lnTo>
                    <a:pt x="0" y="18672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19300800" cy="190530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4320"/>
                </a:lnSpc>
              </a:pPr>
              <a:r>
                <a:rPr lang="en-US" sz="3600">
                  <a:solidFill>
                    <a:srgbClr val="00C1D4"/>
                  </a:solidFill>
                  <a:latin typeface="Poppins"/>
                  <a:ea typeface="Poppins"/>
                  <a:cs typeface="Poppins"/>
                  <a:sym typeface="Poppins"/>
                </a:rPr>
                <a:t>Performance Test: </a:t>
              </a:r>
              <a:r>
                <a:rPr lang="en-US" b="true" sz="3600">
                  <a:solidFill>
                    <a:srgbClr val="00C1D4"/>
                  </a:solidFill>
                  <a:latin typeface="Poppins Semi-Bold"/>
                  <a:ea typeface="Poppins Semi-Bold"/>
                  <a:cs typeface="Poppins Semi-Bold"/>
                  <a:sym typeface="Poppins Semi-Bold"/>
                </a:rPr>
                <a:t>Results and Analysis</a:t>
              </a: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1092706" y="2080208"/>
            <a:ext cx="16102591" cy="7850013"/>
          </a:xfrm>
          <a:custGeom>
            <a:avLst/>
            <a:gdLst/>
            <a:ahLst/>
            <a:cxnLst/>
            <a:rect r="r" b="b" t="t" l="l"/>
            <a:pathLst>
              <a:path h="7850013" w="16102591">
                <a:moveTo>
                  <a:pt x="0" y="0"/>
                </a:moveTo>
                <a:lnTo>
                  <a:pt x="16102591" y="0"/>
                </a:lnTo>
                <a:lnTo>
                  <a:pt x="16102591" y="7850013"/>
                </a:lnTo>
                <a:lnTo>
                  <a:pt x="0" y="785001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16380356" y="9246912"/>
            <a:ext cx="1512450" cy="670865"/>
            <a:chOff x="0" y="0"/>
            <a:chExt cx="2016600" cy="894486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016600" cy="894486"/>
            </a:xfrm>
            <a:custGeom>
              <a:avLst/>
              <a:gdLst/>
              <a:ahLst/>
              <a:cxnLst/>
              <a:rect r="r" b="b" t="t" l="l"/>
              <a:pathLst>
                <a:path h="894486" w="2016600">
                  <a:moveTo>
                    <a:pt x="0" y="0"/>
                  </a:moveTo>
                  <a:lnTo>
                    <a:pt x="2016600" y="0"/>
                  </a:lnTo>
                  <a:lnTo>
                    <a:pt x="2016600" y="894486"/>
                  </a:lnTo>
                  <a:lnTo>
                    <a:pt x="0" y="89448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28575"/>
              <a:ext cx="2016600" cy="92306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240"/>
                </a:lnSpc>
              </a:pPr>
              <a:r>
                <a:rPr lang="en-US" sz="2700">
                  <a:solidFill>
                    <a:srgbClr val="00C1D4"/>
                  </a:solidFill>
                  <a:latin typeface="Poppins"/>
                  <a:ea typeface="Poppins"/>
                  <a:cs typeface="Poppins"/>
                  <a:sym typeface="Poppins"/>
                </a:rPr>
                <a:t>14</a:t>
              </a:r>
            </a:p>
          </p:txBody>
        </p:sp>
      </p:grp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78608" y="273844"/>
            <a:ext cx="17730786" cy="9739312"/>
            <a:chOff x="0" y="0"/>
            <a:chExt cx="23641048" cy="1298575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3641050" cy="12985750"/>
            </a:xfrm>
            <a:custGeom>
              <a:avLst/>
              <a:gdLst/>
              <a:ahLst/>
              <a:cxnLst/>
              <a:rect r="r" b="b" t="t" l="l"/>
              <a:pathLst>
                <a:path h="12985750" w="23641050">
                  <a:moveTo>
                    <a:pt x="12700" y="0"/>
                  </a:moveTo>
                  <a:lnTo>
                    <a:pt x="23628350" y="0"/>
                  </a:lnTo>
                  <a:cubicBezTo>
                    <a:pt x="23635336" y="0"/>
                    <a:pt x="23641050" y="5715"/>
                    <a:pt x="23641050" y="12700"/>
                  </a:cubicBezTo>
                  <a:lnTo>
                    <a:pt x="23641050" y="12973050"/>
                  </a:lnTo>
                  <a:cubicBezTo>
                    <a:pt x="23641050" y="12980035"/>
                    <a:pt x="23635336" y="12985750"/>
                    <a:pt x="23628350" y="12985750"/>
                  </a:cubicBezTo>
                  <a:lnTo>
                    <a:pt x="12700" y="12985750"/>
                  </a:lnTo>
                  <a:cubicBezTo>
                    <a:pt x="5715" y="12985750"/>
                    <a:pt x="0" y="12980035"/>
                    <a:pt x="0" y="12973050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12973050"/>
                  </a:lnTo>
                  <a:lnTo>
                    <a:pt x="12700" y="12973050"/>
                  </a:lnTo>
                  <a:lnTo>
                    <a:pt x="12700" y="12960350"/>
                  </a:lnTo>
                  <a:lnTo>
                    <a:pt x="23628350" y="12960350"/>
                  </a:lnTo>
                  <a:lnTo>
                    <a:pt x="23628350" y="12973050"/>
                  </a:lnTo>
                  <a:lnTo>
                    <a:pt x="23615650" y="12973050"/>
                  </a:lnTo>
                  <a:lnTo>
                    <a:pt x="23615650" y="12700"/>
                  </a:lnTo>
                  <a:lnTo>
                    <a:pt x="23628350" y="12700"/>
                  </a:lnTo>
                  <a:lnTo>
                    <a:pt x="23628350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00C1D4"/>
            </a:solidFill>
          </p:spPr>
        </p:sp>
      </p:grpSp>
      <p:sp>
        <p:nvSpPr>
          <p:cNvPr name="AutoShape 4" id="4"/>
          <p:cNvSpPr/>
          <p:nvPr/>
        </p:nvSpPr>
        <p:spPr>
          <a:xfrm>
            <a:off x="278609" y="1982577"/>
            <a:ext cx="15997236" cy="19050"/>
          </a:xfrm>
          <a:prstGeom prst="line">
            <a:avLst/>
          </a:prstGeom>
          <a:ln cap="rnd" w="9525">
            <a:solidFill>
              <a:srgbClr val="00C1D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>
            <a:off x="16256794" y="2006389"/>
            <a:ext cx="1752600" cy="19050"/>
          </a:xfrm>
          <a:prstGeom prst="line">
            <a:avLst/>
          </a:prstGeom>
          <a:ln cap="rnd" w="9525">
            <a:solidFill>
              <a:srgbClr val="00C1D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 rot="37365">
            <a:off x="16256743" y="10004040"/>
            <a:ext cx="1752704" cy="0"/>
          </a:xfrm>
          <a:prstGeom prst="line">
            <a:avLst/>
          </a:prstGeom>
          <a:ln cap="rnd" w="9525">
            <a:solidFill>
              <a:srgbClr val="00C1D4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16709196" y="704294"/>
            <a:ext cx="854941" cy="241858"/>
            <a:chOff x="0" y="0"/>
            <a:chExt cx="1139922" cy="32247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139952" cy="322453"/>
            </a:xfrm>
            <a:custGeom>
              <a:avLst/>
              <a:gdLst/>
              <a:ahLst/>
              <a:cxnLst/>
              <a:rect r="r" b="b" t="t" l="l"/>
              <a:pathLst>
                <a:path h="322453" w="1139952">
                  <a:moveTo>
                    <a:pt x="0" y="0"/>
                  </a:moveTo>
                  <a:lnTo>
                    <a:pt x="1139952" y="0"/>
                  </a:lnTo>
                  <a:lnTo>
                    <a:pt x="1139952" y="322453"/>
                  </a:lnTo>
                  <a:lnTo>
                    <a:pt x="0" y="3224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-209" b="-7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1150145" y="447670"/>
            <a:ext cx="14475600" cy="1400400"/>
            <a:chOff x="0" y="0"/>
            <a:chExt cx="19300800" cy="18672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9300800" cy="1867200"/>
            </a:xfrm>
            <a:custGeom>
              <a:avLst/>
              <a:gdLst/>
              <a:ahLst/>
              <a:cxnLst/>
              <a:rect r="r" b="b" t="t" l="l"/>
              <a:pathLst>
                <a:path h="1867200" w="19300800">
                  <a:moveTo>
                    <a:pt x="0" y="0"/>
                  </a:moveTo>
                  <a:lnTo>
                    <a:pt x="19300800" y="0"/>
                  </a:lnTo>
                  <a:lnTo>
                    <a:pt x="19300800" y="1867200"/>
                  </a:lnTo>
                  <a:lnTo>
                    <a:pt x="0" y="18672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19300800" cy="190530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4320"/>
                </a:lnSpc>
              </a:pPr>
              <a:r>
                <a:rPr lang="en-US" sz="3600">
                  <a:solidFill>
                    <a:srgbClr val="00C1D4"/>
                  </a:solidFill>
                  <a:latin typeface="Poppins"/>
                  <a:ea typeface="Poppins"/>
                  <a:cs typeface="Poppins"/>
                  <a:sym typeface="Poppins"/>
                </a:rPr>
                <a:t>Performance Test: </a:t>
              </a:r>
              <a:r>
                <a:rPr lang="en-US" b="true" sz="3600">
                  <a:solidFill>
                    <a:srgbClr val="00C1D4"/>
                  </a:solidFill>
                  <a:latin typeface="Poppins Semi-Bold"/>
                  <a:ea typeface="Poppins Semi-Bold"/>
                  <a:cs typeface="Poppins Semi-Bold"/>
                  <a:sym typeface="Poppins Semi-Bold"/>
                </a:rPr>
                <a:t>Results and Analysis</a:t>
              </a: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1185869" y="2083031"/>
            <a:ext cx="15916264" cy="7858655"/>
          </a:xfrm>
          <a:custGeom>
            <a:avLst/>
            <a:gdLst/>
            <a:ahLst/>
            <a:cxnLst/>
            <a:rect r="r" b="b" t="t" l="l"/>
            <a:pathLst>
              <a:path h="7858655" w="15916264">
                <a:moveTo>
                  <a:pt x="0" y="0"/>
                </a:moveTo>
                <a:lnTo>
                  <a:pt x="15916265" y="0"/>
                </a:lnTo>
                <a:lnTo>
                  <a:pt x="15916265" y="7858655"/>
                </a:lnTo>
                <a:lnTo>
                  <a:pt x="0" y="785865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16380356" y="9246912"/>
            <a:ext cx="1512450" cy="670865"/>
            <a:chOff x="0" y="0"/>
            <a:chExt cx="2016600" cy="894486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016600" cy="894486"/>
            </a:xfrm>
            <a:custGeom>
              <a:avLst/>
              <a:gdLst/>
              <a:ahLst/>
              <a:cxnLst/>
              <a:rect r="r" b="b" t="t" l="l"/>
              <a:pathLst>
                <a:path h="894486" w="2016600">
                  <a:moveTo>
                    <a:pt x="0" y="0"/>
                  </a:moveTo>
                  <a:lnTo>
                    <a:pt x="2016600" y="0"/>
                  </a:lnTo>
                  <a:lnTo>
                    <a:pt x="2016600" y="894486"/>
                  </a:lnTo>
                  <a:lnTo>
                    <a:pt x="0" y="89448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28575"/>
              <a:ext cx="2016600" cy="92306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240"/>
                </a:lnSpc>
              </a:pPr>
              <a:r>
                <a:rPr lang="en-US" sz="2700">
                  <a:solidFill>
                    <a:srgbClr val="00C1D4"/>
                  </a:solidFill>
                  <a:latin typeface="Poppins"/>
                  <a:ea typeface="Poppins"/>
                  <a:cs typeface="Poppins"/>
                  <a:sym typeface="Poppins"/>
                </a:rPr>
                <a:t>15</a:t>
              </a:r>
            </a:p>
          </p:txBody>
        </p:sp>
      </p:grp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78608" y="240915"/>
            <a:ext cx="17730786" cy="9739312"/>
            <a:chOff x="0" y="0"/>
            <a:chExt cx="23641048" cy="1298575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3641050" cy="12985750"/>
            </a:xfrm>
            <a:custGeom>
              <a:avLst/>
              <a:gdLst/>
              <a:ahLst/>
              <a:cxnLst/>
              <a:rect r="r" b="b" t="t" l="l"/>
              <a:pathLst>
                <a:path h="12985750" w="23641050">
                  <a:moveTo>
                    <a:pt x="12700" y="0"/>
                  </a:moveTo>
                  <a:lnTo>
                    <a:pt x="23628350" y="0"/>
                  </a:lnTo>
                  <a:cubicBezTo>
                    <a:pt x="23635336" y="0"/>
                    <a:pt x="23641050" y="5715"/>
                    <a:pt x="23641050" y="12700"/>
                  </a:cubicBezTo>
                  <a:lnTo>
                    <a:pt x="23641050" y="12973050"/>
                  </a:lnTo>
                  <a:cubicBezTo>
                    <a:pt x="23641050" y="12980035"/>
                    <a:pt x="23635336" y="12985750"/>
                    <a:pt x="23628350" y="12985750"/>
                  </a:cubicBezTo>
                  <a:lnTo>
                    <a:pt x="12700" y="12985750"/>
                  </a:lnTo>
                  <a:cubicBezTo>
                    <a:pt x="5715" y="12985750"/>
                    <a:pt x="0" y="12980035"/>
                    <a:pt x="0" y="12973050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12973050"/>
                  </a:lnTo>
                  <a:lnTo>
                    <a:pt x="12700" y="12973050"/>
                  </a:lnTo>
                  <a:lnTo>
                    <a:pt x="12700" y="12960350"/>
                  </a:lnTo>
                  <a:lnTo>
                    <a:pt x="23628350" y="12960350"/>
                  </a:lnTo>
                  <a:lnTo>
                    <a:pt x="23628350" y="12973050"/>
                  </a:lnTo>
                  <a:lnTo>
                    <a:pt x="23615650" y="12973050"/>
                  </a:lnTo>
                  <a:lnTo>
                    <a:pt x="23615650" y="12700"/>
                  </a:lnTo>
                  <a:lnTo>
                    <a:pt x="23628350" y="12700"/>
                  </a:lnTo>
                  <a:lnTo>
                    <a:pt x="23628350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00C1D4"/>
            </a:solidFill>
          </p:spPr>
        </p:sp>
      </p:grpSp>
      <p:sp>
        <p:nvSpPr>
          <p:cNvPr name="AutoShape 4" id="4"/>
          <p:cNvSpPr/>
          <p:nvPr/>
        </p:nvSpPr>
        <p:spPr>
          <a:xfrm>
            <a:off x="278609" y="1996864"/>
            <a:ext cx="15997236" cy="19050"/>
          </a:xfrm>
          <a:prstGeom prst="line">
            <a:avLst/>
          </a:prstGeom>
          <a:ln cap="rnd" w="9525">
            <a:solidFill>
              <a:srgbClr val="00C1D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>
            <a:off x="16256794" y="2020677"/>
            <a:ext cx="1752600" cy="19050"/>
          </a:xfrm>
          <a:prstGeom prst="line">
            <a:avLst/>
          </a:prstGeom>
          <a:ln cap="rnd" w="9525">
            <a:solidFill>
              <a:srgbClr val="00C1D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 rot="37365">
            <a:off x="16256743" y="10004040"/>
            <a:ext cx="1752704" cy="0"/>
          </a:xfrm>
          <a:prstGeom prst="line">
            <a:avLst/>
          </a:prstGeom>
          <a:ln cap="rnd" w="9525">
            <a:solidFill>
              <a:srgbClr val="00C1D4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16709196" y="704294"/>
            <a:ext cx="854941" cy="241858"/>
            <a:chOff x="0" y="0"/>
            <a:chExt cx="1139922" cy="32247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139952" cy="322453"/>
            </a:xfrm>
            <a:custGeom>
              <a:avLst/>
              <a:gdLst/>
              <a:ahLst/>
              <a:cxnLst/>
              <a:rect r="r" b="b" t="t" l="l"/>
              <a:pathLst>
                <a:path h="322453" w="1139952">
                  <a:moveTo>
                    <a:pt x="0" y="0"/>
                  </a:moveTo>
                  <a:lnTo>
                    <a:pt x="1139952" y="0"/>
                  </a:lnTo>
                  <a:lnTo>
                    <a:pt x="1139952" y="322453"/>
                  </a:lnTo>
                  <a:lnTo>
                    <a:pt x="0" y="3224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-209" b="-7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1150145" y="447670"/>
            <a:ext cx="14475600" cy="1400400"/>
            <a:chOff x="0" y="0"/>
            <a:chExt cx="19300800" cy="18672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9300800" cy="1867200"/>
            </a:xfrm>
            <a:custGeom>
              <a:avLst/>
              <a:gdLst/>
              <a:ahLst/>
              <a:cxnLst/>
              <a:rect r="r" b="b" t="t" l="l"/>
              <a:pathLst>
                <a:path h="1867200" w="19300800">
                  <a:moveTo>
                    <a:pt x="0" y="0"/>
                  </a:moveTo>
                  <a:lnTo>
                    <a:pt x="19300800" y="0"/>
                  </a:lnTo>
                  <a:lnTo>
                    <a:pt x="19300800" y="1867200"/>
                  </a:lnTo>
                  <a:lnTo>
                    <a:pt x="0" y="18672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19300800" cy="190530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4320"/>
                </a:lnSpc>
              </a:pPr>
              <a:r>
                <a:rPr lang="en-US" sz="3600">
                  <a:solidFill>
                    <a:srgbClr val="00C1D4"/>
                  </a:solidFill>
                  <a:latin typeface="Poppins"/>
                  <a:ea typeface="Poppins"/>
                  <a:cs typeface="Poppins"/>
                  <a:sym typeface="Poppins"/>
                </a:rPr>
                <a:t>Performance Test: </a:t>
              </a:r>
              <a:r>
                <a:rPr lang="en-US" b="true" sz="3600">
                  <a:solidFill>
                    <a:srgbClr val="00C1D4"/>
                  </a:solidFill>
                  <a:latin typeface="Poppins Semi-Bold"/>
                  <a:ea typeface="Poppins Semi-Bold"/>
                  <a:cs typeface="Poppins Semi-Bold"/>
                  <a:sym typeface="Poppins Semi-Bold"/>
                </a:rPr>
                <a:t>Key Insights</a:t>
              </a: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028700" y="2460064"/>
            <a:ext cx="16230600" cy="6023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6000"/>
              </a:lnSpc>
              <a:buFont typeface="Arial"/>
              <a:buChar char="•"/>
            </a:pPr>
            <a:r>
              <a:rPr lang="en-US" b="true" sz="2400">
                <a:solidFill>
                  <a:srgbClr val="265D71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Consi</a:t>
            </a:r>
            <a:r>
              <a:rPr lang="en-US" b="true" sz="2400">
                <a:solidFill>
                  <a:srgbClr val="265D71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stent Low Latency: </a:t>
            </a:r>
            <a:r>
              <a:rPr lang="en-US" sz="2400">
                <a:solidFill>
                  <a:srgbClr val="265D71"/>
                </a:solidFill>
                <a:latin typeface="Poppins"/>
                <a:ea typeface="Poppins"/>
                <a:cs typeface="Poppins"/>
                <a:sym typeface="Poppins"/>
              </a:rPr>
              <a:t>Processes 95% of messages within 2 seconds across all loa</a:t>
            </a:r>
            <a:r>
              <a:rPr lang="en-US" sz="2400">
                <a:solidFill>
                  <a:srgbClr val="265D71"/>
                </a:solidFill>
                <a:latin typeface="Poppins"/>
                <a:ea typeface="Poppins"/>
                <a:cs typeface="Poppins"/>
                <a:sym typeface="Poppins"/>
              </a:rPr>
              <a:t>ds</a:t>
            </a:r>
          </a:p>
          <a:p>
            <a:pPr algn="l" marL="518160" indent="-259080" lvl="1">
              <a:lnSpc>
                <a:spcPts val="6000"/>
              </a:lnSpc>
              <a:buFont typeface="Arial"/>
              <a:buChar char="•"/>
            </a:pPr>
            <a:r>
              <a:rPr lang="en-US" b="true" sz="2400">
                <a:solidFill>
                  <a:srgbClr val="265D71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Predictable </a:t>
            </a:r>
            <a:r>
              <a:rPr lang="en-US" b="true" sz="2400">
                <a:solidFill>
                  <a:srgbClr val="265D71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Lat</a:t>
            </a:r>
            <a:r>
              <a:rPr lang="en-US" b="true" sz="2400">
                <a:solidFill>
                  <a:srgbClr val="265D71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ency Growth: </a:t>
            </a:r>
            <a:r>
              <a:rPr lang="en-US" sz="2400">
                <a:solidFill>
                  <a:srgbClr val="265D71"/>
                </a:solidFill>
                <a:latin typeface="Poppins"/>
                <a:ea typeface="Poppins"/>
                <a:cs typeface="Poppins"/>
                <a:sym typeface="Poppins"/>
              </a:rPr>
              <a:t>Stable latency increase from low to higher test loads</a:t>
            </a:r>
          </a:p>
          <a:p>
            <a:pPr algn="l" marL="518160" indent="-259080" lvl="1">
              <a:lnSpc>
                <a:spcPts val="6000"/>
              </a:lnSpc>
              <a:buFont typeface="Arial"/>
              <a:buChar char="•"/>
            </a:pPr>
            <a:r>
              <a:rPr lang="en-US" b="true" sz="2400">
                <a:solidFill>
                  <a:srgbClr val="265D71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Resilience: </a:t>
            </a:r>
            <a:r>
              <a:rPr lang="en-US" sz="2400">
                <a:solidFill>
                  <a:srgbClr val="265D71"/>
                </a:solidFill>
                <a:latin typeface="Poppins"/>
                <a:ea typeface="Poppins"/>
                <a:cs typeface="Poppins"/>
                <a:sym typeface="Poppins"/>
              </a:rPr>
              <a:t>Minor latency spikes at peak load, but quickly recover</a:t>
            </a:r>
          </a:p>
          <a:p>
            <a:pPr algn="l" marL="518160" indent="-259080" lvl="1">
              <a:lnSpc>
                <a:spcPts val="6000"/>
              </a:lnSpc>
              <a:buFont typeface="Arial"/>
              <a:buChar char="•"/>
            </a:pPr>
            <a:r>
              <a:rPr lang="en-US" b="true" sz="2400">
                <a:solidFill>
                  <a:srgbClr val="265D71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Throughput-Latency Balance:</a:t>
            </a:r>
            <a:r>
              <a:rPr lang="en-US" sz="2400">
                <a:solidFill>
                  <a:srgbClr val="265D71"/>
                </a:solidFill>
                <a:latin typeface="Poppins"/>
                <a:ea typeface="Poppins"/>
                <a:cs typeface="Poppins"/>
                <a:sym typeface="Poppins"/>
              </a:rPr>
              <a:t> Efficiently handles medium to high worklo</a:t>
            </a:r>
            <a:r>
              <a:rPr lang="en-US" sz="2400">
                <a:solidFill>
                  <a:srgbClr val="265D71"/>
                </a:solidFill>
                <a:latin typeface="Poppins"/>
                <a:ea typeface="Poppins"/>
                <a:cs typeface="Poppins"/>
                <a:sym typeface="Poppins"/>
              </a:rPr>
              <a:t>ads</a:t>
            </a:r>
          </a:p>
          <a:p>
            <a:pPr algn="l" marL="518160" indent="-259080" lvl="1">
              <a:lnSpc>
                <a:spcPts val="6000"/>
              </a:lnSpc>
              <a:buFont typeface="Arial"/>
              <a:buChar char="•"/>
            </a:pPr>
            <a:r>
              <a:rPr lang="en-US" b="true" sz="2400">
                <a:solidFill>
                  <a:srgbClr val="265D71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No Backpressure: </a:t>
            </a:r>
            <a:r>
              <a:rPr lang="en-US" sz="2400">
                <a:solidFill>
                  <a:srgbClr val="265D71"/>
                </a:solidFill>
                <a:latin typeface="Poppins"/>
                <a:ea typeface="Poppins"/>
                <a:cs typeface="Poppins"/>
                <a:sym typeface="Poppins"/>
              </a:rPr>
              <a:t>Operators run with low utilization and smooth data flow</a:t>
            </a:r>
          </a:p>
          <a:p>
            <a:pPr algn="l" marL="518160" indent="-259080" lvl="1">
              <a:lnSpc>
                <a:spcPts val="6000"/>
              </a:lnSpc>
              <a:buFont typeface="Arial"/>
              <a:buChar char="•"/>
            </a:pPr>
            <a:r>
              <a:rPr lang="en-US" b="true" sz="2400">
                <a:solidFill>
                  <a:srgbClr val="265D71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Fast Checkpointing: </a:t>
            </a:r>
            <a:r>
              <a:rPr lang="en-US" sz="2400">
                <a:solidFill>
                  <a:srgbClr val="265D71"/>
                </a:solidFill>
                <a:latin typeface="Poppins"/>
                <a:ea typeface="Poppins"/>
                <a:cs typeface="Poppins"/>
                <a:sym typeface="Poppins"/>
              </a:rPr>
              <a:t>I</a:t>
            </a:r>
            <a:r>
              <a:rPr lang="en-US" sz="2400">
                <a:solidFill>
                  <a:srgbClr val="265D71"/>
                </a:solidFill>
                <a:latin typeface="Poppins"/>
                <a:ea typeface="Poppins"/>
                <a:cs typeface="Poppins"/>
                <a:sym typeface="Poppins"/>
              </a:rPr>
              <a:t>ncremental RocksDB checkpoints complete in &lt;1s</a:t>
            </a:r>
          </a:p>
          <a:p>
            <a:pPr algn="l" marL="518160" indent="-259080" lvl="1">
              <a:lnSpc>
                <a:spcPts val="6000"/>
              </a:lnSpc>
              <a:buFont typeface="Arial"/>
              <a:buChar char="•"/>
            </a:pPr>
            <a:r>
              <a:rPr lang="en-US" b="true" sz="2400">
                <a:solidFill>
                  <a:srgbClr val="265D71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Stable Performance:</a:t>
            </a:r>
            <a:r>
              <a:rPr lang="en-US" sz="2400">
                <a:solidFill>
                  <a:srgbClr val="265D71"/>
                </a:solidFill>
                <a:latin typeface="Poppins"/>
                <a:ea typeface="Poppins"/>
                <a:cs typeface="Poppins"/>
                <a:sym typeface="Poppins"/>
              </a:rPr>
              <a:t> Achieves stable performance with simple pipeline setup</a:t>
            </a:r>
          </a:p>
          <a:p>
            <a:pPr algn="l" marL="518160" indent="-259080" lvl="1">
              <a:lnSpc>
                <a:spcPts val="6000"/>
              </a:lnSpc>
              <a:buFont typeface="Arial"/>
              <a:buChar char="•"/>
            </a:pPr>
            <a:r>
              <a:rPr lang="en-US" b="true" sz="2400">
                <a:solidFill>
                  <a:srgbClr val="265D71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Sc</a:t>
            </a:r>
            <a:r>
              <a:rPr lang="en-US" b="true" sz="2400">
                <a:solidFill>
                  <a:srgbClr val="265D71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alable Real-Time Monitoring:</a:t>
            </a:r>
            <a:r>
              <a:rPr lang="en-US" sz="2400">
                <a:solidFill>
                  <a:srgbClr val="265D71"/>
                </a:solidFill>
                <a:latin typeface="Poppins"/>
                <a:ea typeface="Poppins"/>
                <a:cs typeface="Poppins"/>
                <a:sym typeface="Poppins"/>
              </a:rPr>
              <a:t> Supports</a:t>
            </a:r>
            <a:r>
              <a:rPr lang="en-US" sz="2400">
                <a:solidFill>
                  <a:srgbClr val="265D71"/>
                </a:solidFill>
                <a:latin typeface="Poppins"/>
                <a:ea typeface="Poppins"/>
                <a:cs typeface="Poppins"/>
                <a:sym typeface="Poppins"/>
              </a:rPr>
              <a:t> reliable taxi fleet monitoring at scale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16380356" y="9246912"/>
            <a:ext cx="1512450" cy="670865"/>
            <a:chOff x="0" y="0"/>
            <a:chExt cx="2016600" cy="894486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016600" cy="894486"/>
            </a:xfrm>
            <a:custGeom>
              <a:avLst/>
              <a:gdLst/>
              <a:ahLst/>
              <a:cxnLst/>
              <a:rect r="r" b="b" t="t" l="l"/>
              <a:pathLst>
                <a:path h="894486" w="2016600">
                  <a:moveTo>
                    <a:pt x="0" y="0"/>
                  </a:moveTo>
                  <a:lnTo>
                    <a:pt x="2016600" y="0"/>
                  </a:lnTo>
                  <a:lnTo>
                    <a:pt x="2016600" y="894486"/>
                  </a:lnTo>
                  <a:lnTo>
                    <a:pt x="0" y="89448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28575"/>
              <a:ext cx="2016600" cy="92306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240"/>
                </a:lnSpc>
              </a:pPr>
              <a:r>
                <a:rPr lang="en-US" sz="2700">
                  <a:solidFill>
                    <a:srgbClr val="00C1D4"/>
                  </a:solidFill>
                  <a:latin typeface="Poppins"/>
                  <a:ea typeface="Poppins"/>
                  <a:cs typeface="Poppins"/>
                  <a:sym typeface="Poppins"/>
                </a:rPr>
                <a:t>16</a:t>
              </a:r>
            </a:p>
          </p:txBody>
        </p:sp>
      </p:grp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78608" y="240915"/>
            <a:ext cx="17730786" cy="9739312"/>
            <a:chOff x="0" y="0"/>
            <a:chExt cx="23641048" cy="1298575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3641050" cy="12985750"/>
            </a:xfrm>
            <a:custGeom>
              <a:avLst/>
              <a:gdLst/>
              <a:ahLst/>
              <a:cxnLst/>
              <a:rect r="r" b="b" t="t" l="l"/>
              <a:pathLst>
                <a:path h="12985750" w="23641050">
                  <a:moveTo>
                    <a:pt x="12700" y="0"/>
                  </a:moveTo>
                  <a:lnTo>
                    <a:pt x="23628350" y="0"/>
                  </a:lnTo>
                  <a:cubicBezTo>
                    <a:pt x="23635336" y="0"/>
                    <a:pt x="23641050" y="5715"/>
                    <a:pt x="23641050" y="12700"/>
                  </a:cubicBezTo>
                  <a:lnTo>
                    <a:pt x="23641050" y="12973050"/>
                  </a:lnTo>
                  <a:cubicBezTo>
                    <a:pt x="23641050" y="12980035"/>
                    <a:pt x="23635336" y="12985750"/>
                    <a:pt x="23628350" y="12985750"/>
                  </a:cubicBezTo>
                  <a:lnTo>
                    <a:pt x="12700" y="12985750"/>
                  </a:lnTo>
                  <a:cubicBezTo>
                    <a:pt x="5715" y="12985750"/>
                    <a:pt x="0" y="12980035"/>
                    <a:pt x="0" y="12973050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12973050"/>
                  </a:lnTo>
                  <a:lnTo>
                    <a:pt x="12700" y="12973050"/>
                  </a:lnTo>
                  <a:lnTo>
                    <a:pt x="12700" y="12960350"/>
                  </a:lnTo>
                  <a:lnTo>
                    <a:pt x="23628350" y="12960350"/>
                  </a:lnTo>
                  <a:lnTo>
                    <a:pt x="23628350" y="12973050"/>
                  </a:lnTo>
                  <a:lnTo>
                    <a:pt x="23615650" y="12973050"/>
                  </a:lnTo>
                  <a:lnTo>
                    <a:pt x="23615650" y="12700"/>
                  </a:lnTo>
                  <a:lnTo>
                    <a:pt x="23628350" y="12700"/>
                  </a:lnTo>
                  <a:lnTo>
                    <a:pt x="23628350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00C1D4"/>
            </a:solidFill>
          </p:spPr>
        </p:sp>
      </p:grpSp>
      <p:sp>
        <p:nvSpPr>
          <p:cNvPr name="AutoShape 4" id="4"/>
          <p:cNvSpPr/>
          <p:nvPr/>
        </p:nvSpPr>
        <p:spPr>
          <a:xfrm>
            <a:off x="278609" y="1996864"/>
            <a:ext cx="15997236" cy="19050"/>
          </a:xfrm>
          <a:prstGeom prst="line">
            <a:avLst/>
          </a:prstGeom>
          <a:ln cap="rnd" w="9525">
            <a:solidFill>
              <a:srgbClr val="00C1D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 rot="37365">
            <a:off x="16256743" y="2011152"/>
            <a:ext cx="1752704" cy="0"/>
          </a:xfrm>
          <a:prstGeom prst="line">
            <a:avLst/>
          </a:prstGeom>
          <a:ln cap="rnd" w="9525">
            <a:solidFill>
              <a:srgbClr val="00C1D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 rot="37365">
            <a:off x="16256743" y="10004040"/>
            <a:ext cx="1752704" cy="0"/>
          </a:xfrm>
          <a:prstGeom prst="line">
            <a:avLst/>
          </a:prstGeom>
          <a:ln cap="rnd" w="9525">
            <a:solidFill>
              <a:srgbClr val="00C1D4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16709196" y="704294"/>
            <a:ext cx="854941" cy="241858"/>
            <a:chOff x="0" y="0"/>
            <a:chExt cx="1139922" cy="32247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139952" cy="322453"/>
            </a:xfrm>
            <a:custGeom>
              <a:avLst/>
              <a:gdLst/>
              <a:ahLst/>
              <a:cxnLst/>
              <a:rect r="r" b="b" t="t" l="l"/>
              <a:pathLst>
                <a:path h="322453" w="1139952">
                  <a:moveTo>
                    <a:pt x="0" y="0"/>
                  </a:moveTo>
                  <a:lnTo>
                    <a:pt x="1139952" y="0"/>
                  </a:lnTo>
                  <a:lnTo>
                    <a:pt x="1139952" y="322453"/>
                  </a:lnTo>
                  <a:lnTo>
                    <a:pt x="0" y="3224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-209" b="-7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1150145" y="447670"/>
            <a:ext cx="14475600" cy="1400400"/>
            <a:chOff x="0" y="0"/>
            <a:chExt cx="19300800" cy="18672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9300800" cy="1867200"/>
            </a:xfrm>
            <a:custGeom>
              <a:avLst/>
              <a:gdLst/>
              <a:ahLst/>
              <a:cxnLst/>
              <a:rect r="r" b="b" t="t" l="l"/>
              <a:pathLst>
                <a:path h="1867200" w="19300800">
                  <a:moveTo>
                    <a:pt x="0" y="0"/>
                  </a:moveTo>
                  <a:lnTo>
                    <a:pt x="19300800" y="0"/>
                  </a:lnTo>
                  <a:lnTo>
                    <a:pt x="19300800" y="1867200"/>
                  </a:lnTo>
                  <a:lnTo>
                    <a:pt x="0" y="18672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19300800" cy="190530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4320"/>
                </a:lnSpc>
              </a:pPr>
              <a:r>
                <a:rPr lang="en-US" sz="3600">
                  <a:solidFill>
                    <a:srgbClr val="00C1D4"/>
                  </a:solidFill>
                  <a:latin typeface="Poppins"/>
                  <a:ea typeface="Poppins"/>
                  <a:cs typeface="Poppins"/>
                  <a:sym typeface="Poppins"/>
                </a:rPr>
                <a:t>Extended Load Testing &amp; Future Scaling</a:t>
              </a: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028700" y="2350908"/>
            <a:ext cx="16413993" cy="65086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3311"/>
              </a:lnSpc>
              <a:buFont typeface="Arial"/>
              <a:buChar char="•"/>
            </a:pPr>
            <a:r>
              <a:rPr lang="en-US" b="true" sz="2400">
                <a:solidFill>
                  <a:srgbClr val="265D71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Extended Load Test: </a:t>
            </a:r>
            <a:r>
              <a:rPr lang="en-US" sz="2400">
                <a:solidFill>
                  <a:srgbClr val="265D71"/>
                </a:solidFill>
                <a:latin typeface="Poppins"/>
                <a:ea typeface="Poppins"/>
                <a:cs typeface="Poppins"/>
                <a:sym typeface="Poppins"/>
              </a:rPr>
              <a:t>At 3X replay speed (~120 msgs/s, 10,357 taxis), latency spiked sharply (60–250s) before stabilizing, indicating natural saturation near system capacity</a:t>
            </a:r>
          </a:p>
          <a:p>
            <a:pPr algn="l">
              <a:lnSpc>
                <a:spcPts val="3311"/>
              </a:lnSpc>
            </a:pPr>
          </a:p>
          <a:p>
            <a:pPr algn="l" marL="518160" indent="-259080" lvl="1">
              <a:lnSpc>
                <a:spcPts val="3311"/>
              </a:lnSpc>
              <a:buFont typeface="Arial"/>
              <a:buChar char="•"/>
            </a:pPr>
            <a:r>
              <a:rPr lang="en-US" b="true" sz="2400">
                <a:solidFill>
                  <a:srgbClr val="265D71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Resilience Under High Load:</a:t>
            </a:r>
            <a:r>
              <a:rPr lang="en-US" sz="2400">
                <a:solidFill>
                  <a:srgbClr val="265D71"/>
                </a:solidFill>
                <a:latin typeface="Poppins"/>
                <a:ea typeface="Poppins"/>
                <a:cs typeface="Poppins"/>
                <a:sym typeface="Poppins"/>
              </a:rPr>
              <a:t> Longer busy periods and occasional backpressure observed for operator tasks, but the pipeline recovered quickly and remained stable</a:t>
            </a:r>
          </a:p>
          <a:p>
            <a:pPr algn="l">
              <a:lnSpc>
                <a:spcPts val="3311"/>
              </a:lnSpc>
            </a:pPr>
          </a:p>
          <a:p>
            <a:pPr algn="l" marL="518160" indent="-259080" lvl="1">
              <a:lnSpc>
                <a:spcPts val="3311"/>
              </a:lnSpc>
              <a:buFont typeface="Arial"/>
              <a:buChar char="•"/>
            </a:pPr>
            <a:r>
              <a:rPr lang="en-US" sz="2400">
                <a:solidFill>
                  <a:srgbClr val="265D71"/>
                </a:solidFill>
                <a:latin typeface="Poppins"/>
                <a:ea typeface="Poppins"/>
                <a:cs typeface="Poppins"/>
                <a:sym typeface="Poppins"/>
              </a:rPr>
              <a:t>Scaling</a:t>
            </a:r>
            <a:r>
              <a:rPr lang="en-US" sz="2400">
                <a:solidFill>
                  <a:srgbClr val="265D71"/>
                </a:solidFill>
                <a:latin typeface="Poppins"/>
                <a:ea typeface="Poppins"/>
                <a:cs typeface="Poppins"/>
                <a:sym typeface="Poppins"/>
              </a:rPr>
              <a:t> checklist for higher throughput wi</a:t>
            </a:r>
            <a:r>
              <a:rPr lang="en-US" sz="2400">
                <a:solidFill>
                  <a:srgbClr val="265D71"/>
                </a:solidFill>
                <a:latin typeface="Poppins"/>
                <a:ea typeface="Poppins"/>
                <a:cs typeface="Poppins"/>
                <a:sym typeface="Poppins"/>
              </a:rPr>
              <a:t>th low latency:</a:t>
            </a:r>
          </a:p>
          <a:p>
            <a:pPr algn="l" marL="1036320" indent="-345440" lvl="2">
              <a:lnSpc>
                <a:spcPts val="4800"/>
              </a:lnSpc>
              <a:buFont typeface="Arial"/>
              <a:buChar char="⚬"/>
            </a:pPr>
            <a:r>
              <a:rPr lang="en-US" b="true" sz="2400">
                <a:solidFill>
                  <a:srgbClr val="265D71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TaskManager Scaling: </a:t>
            </a:r>
            <a:r>
              <a:rPr lang="en-US" sz="2400">
                <a:solidFill>
                  <a:srgbClr val="265D71"/>
                </a:solidFill>
                <a:latin typeface="Poppins"/>
                <a:ea typeface="Poppins"/>
                <a:cs typeface="Poppins"/>
                <a:sym typeface="Poppins"/>
              </a:rPr>
              <a:t>Increase TaskManager count and memory</a:t>
            </a:r>
          </a:p>
          <a:p>
            <a:pPr algn="l" marL="1036320" indent="-345440" lvl="2">
              <a:lnSpc>
                <a:spcPts val="4800"/>
              </a:lnSpc>
              <a:buFont typeface="Arial"/>
              <a:buChar char="⚬"/>
            </a:pPr>
            <a:r>
              <a:rPr lang="en-US" b="true" sz="2400">
                <a:solidFill>
                  <a:srgbClr val="265D71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Increase Kafka Partitioning: </a:t>
            </a:r>
            <a:r>
              <a:rPr lang="en-US" sz="2400">
                <a:solidFill>
                  <a:srgbClr val="265D71"/>
                </a:solidFill>
                <a:latin typeface="Poppins"/>
                <a:ea typeface="Poppins"/>
                <a:cs typeface="Poppins"/>
                <a:sym typeface="Poppins"/>
              </a:rPr>
              <a:t>Use multi-partition topics for better load distribution</a:t>
            </a:r>
          </a:p>
          <a:p>
            <a:pPr algn="l" marL="1036320" indent="-345440" lvl="2">
              <a:lnSpc>
                <a:spcPts val="4800"/>
              </a:lnSpc>
              <a:buFont typeface="Arial"/>
              <a:buChar char="⚬"/>
            </a:pPr>
            <a:r>
              <a:rPr lang="en-US" b="true" sz="2400">
                <a:solidFill>
                  <a:srgbClr val="265D71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Increase Parallelism &amp; Task Slots</a:t>
            </a:r>
            <a:r>
              <a:rPr lang="en-US" b="true" sz="2400">
                <a:solidFill>
                  <a:srgbClr val="265D71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: </a:t>
            </a:r>
            <a:r>
              <a:rPr lang="en-US" sz="2400">
                <a:solidFill>
                  <a:srgbClr val="265D71"/>
                </a:solidFill>
                <a:latin typeface="Poppins"/>
                <a:ea typeface="Poppins"/>
                <a:cs typeface="Poppins"/>
                <a:sym typeface="Poppins"/>
              </a:rPr>
              <a:t>Adjust operator parallelism and task slot allocation</a:t>
            </a:r>
          </a:p>
          <a:p>
            <a:pPr algn="l" marL="1036320" indent="-345440" lvl="2">
              <a:lnSpc>
                <a:spcPts val="4800"/>
              </a:lnSpc>
              <a:buFont typeface="Arial"/>
              <a:buChar char="⚬"/>
            </a:pPr>
            <a:r>
              <a:rPr lang="en-US" b="true" sz="2400">
                <a:solidFill>
                  <a:srgbClr val="265D71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State Backend Opti</a:t>
            </a:r>
            <a:r>
              <a:rPr lang="en-US" b="true" sz="2400">
                <a:solidFill>
                  <a:srgbClr val="265D71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mization: </a:t>
            </a:r>
            <a:r>
              <a:rPr lang="en-US" sz="2400">
                <a:solidFill>
                  <a:srgbClr val="265D71"/>
                </a:solidFill>
                <a:latin typeface="Poppins"/>
                <a:ea typeface="Poppins"/>
                <a:cs typeface="Poppins"/>
                <a:sym typeface="Poppins"/>
              </a:rPr>
              <a:t>Tune RocksDB and checkpoint settings for high throughput</a:t>
            </a:r>
          </a:p>
          <a:p>
            <a:pPr algn="l" marL="1036320" indent="-345440" lvl="2">
              <a:lnSpc>
                <a:spcPts val="4800"/>
              </a:lnSpc>
              <a:buFont typeface="Arial"/>
              <a:buChar char="⚬"/>
            </a:pPr>
            <a:r>
              <a:rPr lang="en-US" b="true" sz="2400">
                <a:solidFill>
                  <a:srgbClr val="265D71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Auto-Scaling:</a:t>
            </a:r>
            <a:r>
              <a:rPr lang="en-US" sz="2400">
                <a:solidFill>
                  <a:srgbClr val="265D71"/>
                </a:solidFill>
                <a:latin typeface="Poppins"/>
                <a:ea typeface="Poppins"/>
                <a:cs typeface="Poppins"/>
                <a:sym typeface="Poppins"/>
              </a:rPr>
              <a:t> Enable Flink dynamic scaling based on ingestion </a:t>
            </a:r>
            <a:r>
              <a:rPr lang="en-US" sz="2400">
                <a:solidFill>
                  <a:srgbClr val="265D71"/>
                </a:solidFill>
                <a:latin typeface="Poppins"/>
                <a:ea typeface="Poppins"/>
                <a:cs typeface="Poppins"/>
                <a:sym typeface="Poppins"/>
              </a:rPr>
              <a:t>rates</a:t>
            </a:r>
          </a:p>
          <a:p>
            <a:pPr algn="l" marL="1036320" indent="-345440" lvl="2">
              <a:lnSpc>
                <a:spcPts val="4800"/>
              </a:lnSpc>
              <a:buFont typeface="Arial"/>
              <a:buChar char="⚬"/>
            </a:pPr>
            <a:r>
              <a:rPr lang="en-US" b="true" sz="2400">
                <a:solidFill>
                  <a:srgbClr val="265D71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Dedicated VM Deployment:</a:t>
            </a:r>
            <a:r>
              <a:rPr lang="en-US" sz="2400">
                <a:solidFill>
                  <a:srgbClr val="265D7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>
                <a:solidFill>
                  <a:srgbClr val="265D71"/>
                </a:solidFill>
                <a:latin typeface="Poppins"/>
                <a:ea typeface="Poppins"/>
                <a:cs typeface="Poppins"/>
                <a:sym typeface="Poppins"/>
              </a:rPr>
              <a:t>Run high-load services</a:t>
            </a:r>
            <a:r>
              <a:rPr lang="en-US" sz="2400">
                <a:solidFill>
                  <a:srgbClr val="265D71"/>
                </a:solidFill>
                <a:latin typeface="Poppins"/>
                <a:ea typeface="Poppins"/>
                <a:cs typeface="Poppins"/>
                <a:sym typeface="Poppins"/>
              </a:rPr>
              <a:t> on dedicated VMs for isolation and efficiency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16380356" y="9246912"/>
            <a:ext cx="1512450" cy="670865"/>
            <a:chOff x="0" y="0"/>
            <a:chExt cx="2016600" cy="894486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016600" cy="894486"/>
            </a:xfrm>
            <a:custGeom>
              <a:avLst/>
              <a:gdLst/>
              <a:ahLst/>
              <a:cxnLst/>
              <a:rect r="r" b="b" t="t" l="l"/>
              <a:pathLst>
                <a:path h="894486" w="2016600">
                  <a:moveTo>
                    <a:pt x="0" y="0"/>
                  </a:moveTo>
                  <a:lnTo>
                    <a:pt x="2016600" y="0"/>
                  </a:lnTo>
                  <a:lnTo>
                    <a:pt x="2016600" y="894486"/>
                  </a:lnTo>
                  <a:lnTo>
                    <a:pt x="0" y="89448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28575"/>
              <a:ext cx="2016600" cy="92306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240"/>
                </a:lnSpc>
              </a:pPr>
              <a:r>
                <a:rPr lang="en-US" sz="2700">
                  <a:solidFill>
                    <a:srgbClr val="00C1D4"/>
                  </a:solidFill>
                  <a:latin typeface="Poppins"/>
                  <a:ea typeface="Poppins"/>
                  <a:cs typeface="Poppins"/>
                  <a:sym typeface="Poppins"/>
                </a:rPr>
                <a:t>17</a:t>
              </a:r>
            </a:p>
          </p:txBody>
        </p:sp>
      </p:grp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78608" y="273844"/>
            <a:ext cx="17730786" cy="9739312"/>
            <a:chOff x="0" y="0"/>
            <a:chExt cx="23641048" cy="1298575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3641050" cy="12985750"/>
            </a:xfrm>
            <a:custGeom>
              <a:avLst/>
              <a:gdLst/>
              <a:ahLst/>
              <a:cxnLst/>
              <a:rect r="r" b="b" t="t" l="l"/>
              <a:pathLst>
                <a:path h="12985750" w="23641050">
                  <a:moveTo>
                    <a:pt x="12700" y="0"/>
                  </a:moveTo>
                  <a:lnTo>
                    <a:pt x="23628350" y="0"/>
                  </a:lnTo>
                  <a:cubicBezTo>
                    <a:pt x="23635336" y="0"/>
                    <a:pt x="23641050" y="5715"/>
                    <a:pt x="23641050" y="12700"/>
                  </a:cubicBezTo>
                  <a:lnTo>
                    <a:pt x="23641050" y="12973050"/>
                  </a:lnTo>
                  <a:cubicBezTo>
                    <a:pt x="23641050" y="12980035"/>
                    <a:pt x="23635336" y="12985750"/>
                    <a:pt x="23628350" y="12985750"/>
                  </a:cubicBezTo>
                  <a:lnTo>
                    <a:pt x="12700" y="12985750"/>
                  </a:lnTo>
                  <a:cubicBezTo>
                    <a:pt x="5715" y="12985750"/>
                    <a:pt x="0" y="12980035"/>
                    <a:pt x="0" y="12973050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12973050"/>
                  </a:lnTo>
                  <a:lnTo>
                    <a:pt x="12700" y="12973050"/>
                  </a:lnTo>
                  <a:lnTo>
                    <a:pt x="12700" y="12960350"/>
                  </a:lnTo>
                  <a:lnTo>
                    <a:pt x="23628350" y="12960350"/>
                  </a:lnTo>
                  <a:lnTo>
                    <a:pt x="23628350" y="12973050"/>
                  </a:lnTo>
                  <a:lnTo>
                    <a:pt x="23615650" y="12973050"/>
                  </a:lnTo>
                  <a:lnTo>
                    <a:pt x="23615650" y="12700"/>
                  </a:lnTo>
                  <a:lnTo>
                    <a:pt x="23628350" y="12700"/>
                  </a:lnTo>
                  <a:lnTo>
                    <a:pt x="23628350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00C1D4"/>
            </a:solidFill>
          </p:spPr>
        </p:sp>
      </p:grpSp>
      <p:sp>
        <p:nvSpPr>
          <p:cNvPr name="AutoShape 4" id="4"/>
          <p:cNvSpPr/>
          <p:nvPr/>
        </p:nvSpPr>
        <p:spPr>
          <a:xfrm>
            <a:off x="278609" y="1982577"/>
            <a:ext cx="15997236" cy="19050"/>
          </a:xfrm>
          <a:prstGeom prst="line">
            <a:avLst/>
          </a:prstGeom>
          <a:ln cap="rnd" w="9525">
            <a:solidFill>
              <a:srgbClr val="00C1D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>
            <a:off x="16256794" y="2006389"/>
            <a:ext cx="1752600" cy="19050"/>
          </a:xfrm>
          <a:prstGeom prst="line">
            <a:avLst/>
          </a:prstGeom>
          <a:ln cap="rnd" w="9525">
            <a:solidFill>
              <a:srgbClr val="00C1D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 rot="37365">
            <a:off x="16256743" y="10004040"/>
            <a:ext cx="1752704" cy="0"/>
          </a:xfrm>
          <a:prstGeom prst="line">
            <a:avLst/>
          </a:prstGeom>
          <a:ln cap="rnd" w="9525">
            <a:solidFill>
              <a:srgbClr val="00C1D4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16709196" y="704294"/>
            <a:ext cx="854941" cy="241858"/>
            <a:chOff x="0" y="0"/>
            <a:chExt cx="1139922" cy="32247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139952" cy="322453"/>
            </a:xfrm>
            <a:custGeom>
              <a:avLst/>
              <a:gdLst/>
              <a:ahLst/>
              <a:cxnLst/>
              <a:rect r="r" b="b" t="t" l="l"/>
              <a:pathLst>
                <a:path h="322453" w="1139952">
                  <a:moveTo>
                    <a:pt x="0" y="0"/>
                  </a:moveTo>
                  <a:lnTo>
                    <a:pt x="1139952" y="0"/>
                  </a:lnTo>
                  <a:lnTo>
                    <a:pt x="1139952" y="322453"/>
                  </a:lnTo>
                  <a:lnTo>
                    <a:pt x="0" y="3224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-209" b="-7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1150145" y="447670"/>
            <a:ext cx="14475600" cy="1400400"/>
            <a:chOff x="0" y="0"/>
            <a:chExt cx="19300800" cy="18672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9300800" cy="1867200"/>
            </a:xfrm>
            <a:custGeom>
              <a:avLst/>
              <a:gdLst/>
              <a:ahLst/>
              <a:cxnLst/>
              <a:rect r="r" b="b" t="t" l="l"/>
              <a:pathLst>
                <a:path h="1867200" w="19300800">
                  <a:moveTo>
                    <a:pt x="0" y="0"/>
                  </a:moveTo>
                  <a:lnTo>
                    <a:pt x="19300800" y="0"/>
                  </a:lnTo>
                  <a:lnTo>
                    <a:pt x="19300800" y="1867200"/>
                  </a:lnTo>
                  <a:lnTo>
                    <a:pt x="0" y="18672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19300800" cy="190530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4320"/>
                </a:lnSpc>
              </a:pPr>
              <a:r>
                <a:rPr lang="en-US" sz="3600">
                  <a:solidFill>
                    <a:srgbClr val="00C1D4"/>
                  </a:solidFill>
                  <a:latin typeface="Poppins"/>
                  <a:ea typeface="Poppins"/>
                  <a:cs typeface="Poppins"/>
                  <a:sym typeface="Poppins"/>
                </a:rPr>
                <a:t>Dashboard Key Features: </a:t>
              </a:r>
              <a:r>
                <a:rPr lang="en-US" b="true" sz="3600">
                  <a:solidFill>
                    <a:srgbClr val="00C1D4"/>
                  </a:solidFill>
                  <a:latin typeface="Poppins Semi-Bold"/>
                  <a:ea typeface="Poppins Semi-Bold"/>
                  <a:cs typeface="Poppins Semi-Bold"/>
                  <a:sym typeface="Poppins Semi-Bold"/>
                </a:rPr>
                <a:t>Live Fleet Monitoring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6380356" y="9246912"/>
            <a:ext cx="1512450" cy="670865"/>
            <a:chOff x="0" y="0"/>
            <a:chExt cx="2016600" cy="894486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016600" cy="894486"/>
            </a:xfrm>
            <a:custGeom>
              <a:avLst/>
              <a:gdLst/>
              <a:ahLst/>
              <a:cxnLst/>
              <a:rect r="r" b="b" t="t" l="l"/>
              <a:pathLst>
                <a:path h="894486" w="2016600">
                  <a:moveTo>
                    <a:pt x="0" y="0"/>
                  </a:moveTo>
                  <a:lnTo>
                    <a:pt x="2016600" y="0"/>
                  </a:lnTo>
                  <a:lnTo>
                    <a:pt x="2016600" y="894486"/>
                  </a:lnTo>
                  <a:lnTo>
                    <a:pt x="0" y="89448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28575"/>
              <a:ext cx="2016600" cy="92306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240"/>
                </a:lnSpc>
              </a:pPr>
              <a:r>
                <a:rPr lang="en-US" sz="2700">
                  <a:solidFill>
                    <a:srgbClr val="00C1D4"/>
                  </a:solidFill>
                  <a:latin typeface="Poppins"/>
                  <a:ea typeface="Poppins"/>
                  <a:cs typeface="Poppins"/>
                  <a:sym typeface="Poppins"/>
                </a:rPr>
                <a:t>18</a:t>
              </a: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2486988" y="2234093"/>
            <a:ext cx="13314026" cy="7517944"/>
          </a:xfrm>
          <a:custGeom>
            <a:avLst/>
            <a:gdLst/>
            <a:ahLst/>
            <a:cxnLst/>
            <a:rect r="r" b="b" t="t" l="l"/>
            <a:pathLst>
              <a:path h="7517944" w="13314026">
                <a:moveTo>
                  <a:pt x="0" y="0"/>
                </a:moveTo>
                <a:lnTo>
                  <a:pt x="13314027" y="0"/>
                </a:lnTo>
                <a:lnTo>
                  <a:pt x="13314027" y="7517944"/>
                </a:lnTo>
                <a:lnTo>
                  <a:pt x="0" y="751794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-280"/>
            </a:stretch>
          </a:blipFill>
          <a:ln w="57150" cap="rnd">
            <a:solidFill>
              <a:srgbClr val="EEF0ED"/>
            </a:solidFill>
            <a:prstDash val="solid"/>
            <a:round/>
          </a:ln>
        </p:spPr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78608" y="273844"/>
            <a:ext cx="17730786" cy="9739312"/>
            <a:chOff x="0" y="0"/>
            <a:chExt cx="23641048" cy="1298575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3641050" cy="12985750"/>
            </a:xfrm>
            <a:custGeom>
              <a:avLst/>
              <a:gdLst/>
              <a:ahLst/>
              <a:cxnLst/>
              <a:rect r="r" b="b" t="t" l="l"/>
              <a:pathLst>
                <a:path h="12985750" w="23641050">
                  <a:moveTo>
                    <a:pt x="12700" y="0"/>
                  </a:moveTo>
                  <a:lnTo>
                    <a:pt x="23628350" y="0"/>
                  </a:lnTo>
                  <a:cubicBezTo>
                    <a:pt x="23635336" y="0"/>
                    <a:pt x="23641050" y="5715"/>
                    <a:pt x="23641050" y="12700"/>
                  </a:cubicBezTo>
                  <a:lnTo>
                    <a:pt x="23641050" y="12973050"/>
                  </a:lnTo>
                  <a:cubicBezTo>
                    <a:pt x="23641050" y="12980035"/>
                    <a:pt x="23635336" y="12985750"/>
                    <a:pt x="23628350" y="12985750"/>
                  </a:cubicBezTo>
                  <a:lnTo>
                    <a:pt x="12700" y="12985750"/>
                  </a:lnTo>
                  <a:cubicBezTo>
                    <a:pt x="5715" y="12985750"/>
                    <a:pt x="0" y="12980035"/>
                    <a:pt x="0" y="12973050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12973050"/>
                  </a:lnTo>
                  <a:lnTo>
                    <a:pt x="12700" y="12973050"/>
                  </a:lnTo>
                  <a:lnTo>
                    <a:pt x="12700" y="12960350"/>
                  </a:lnTo>
                  <a:lnTo>
                    <a:pt x="23628350" y="12960350"/>
                  </a:lnTo>
                  <a:lnTo>
                    <a:pt x="23628350" y="12973050"/>
                  </a:lnTo>
                  <a:lnTo>
                    <a:pt x="23615650" y="12973050"/>
                  </a:lnTo>
                  <a:lnTo>
                    <a:pt x="23615650" y="12700"/>
                  </a:lnTo>
                  <a:lnTo>
                    <a:pt x="23628350" y="12700"/>
                  </a:lnTo>
                  <a:lnTo>
                    <a:pt x="23628350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00C1D4"/>
            </a:solidFill>
          </p:spPr>
        </p:sp>
      </p:grpSp>
      <p:sp>
        <p:nvSpPr>
          <p:cNvPr name="AutoShape 4" id="4"/>
          <p:cNvSpPr/>
          <p:nvPr/>
        </p:nvSpPr>
        <p:spPr>
          <a:xfrm>
            <a:off x="278609" y="1982577"/>
            <a:ext cx="15997236" cy="19050"/>
          </a:xfrm>
          <a:prstGeom prst="line">
            <a:avLst/>
          </a:prstGeom>
          <a:ln cap="rnd" w="9525">
            <a:solidFill>
              <a:srgbClr val="00C1D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>
            <a:off x="16256794" y="2006389"/>
            <a:ext cx="1752600" cy="19050"/>
          </a:xfrm>
          <a:prstGeom prst="line">
            <a:avLst/>
          </a:prstGeom>
          <a:ln cap="rnd" w="9525">
            <a:solidFill>
              <a:srgbClr val="00C1D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 rot="37365">
            <a:off x="16256743" y="10004040"/>
            <a:ext cx="1752704" cy="0"/>
          </a:xfrm>
          <a:prstGeom prst="line">
            <a:avLst/>
          </a:prstGeom>
          <a:ln cap="rnd" w="9525">
            <a:solidFill>
              <a:srgbClr val="00C1D4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16709196" y="704294"/>
            <a:ext cx="854941" cy="241858"/>
            <a:chOff x="0" y="0"/>
            <a:chExt cx="1139922" cy="32247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139952" cy="322453"/>
            </a:xfrm>
            <a:custGeom>
              <a:avLst/>
              <a:gdLst/>
              <a:ahLst/>
              <a:cxnLst/>
              <a:rect r="r" b="b" t="t" l="l"/>
              <a:pathLst>
                <a:path h="322453" w="1139952">
                  <a:moveTo>
                    <a:pt x="0" y="0"/>
                  </a:moveTo>
                  <a:lnTo>
                    <a:pt x="1139952" y="0"/>
                  </a:lnTo>
                  <a:lnTo>
                    <a:pt x="1139952" y="322453"/>
                  </a:lnTo>
                  <a:lnTo>
                    <a:pt x="0" y="3224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-209" b="-7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1150145" y="447670"/>
            <a:ext cx="14475600" cy="1400400"/>
            <a:chOff x="0" y="0"/>
            <a:chExt cx="19300800" cy="18672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9300800" cy="1867200"/>
            </a:xfrm>
            <a:custGeom>
              <a:avLst/>
              <a:gdLst/>
              <a:ahLst/>
              <a:cxnLst/>
              <a:rect r="r" b="b" t="t" l="l"/>
              <a:pathLst>
                <a:path h="1867200" w="19300800">
                  <a:moveTo>
                    <a:pt x="0" y="0"/>
                  </a:moveTo>
                  <a:lnTo>
                    <a:pt x="19300800" y="0"/>
                  </a:lnTo>
                  <a:lnTo>
                    <a:pt x="19300800" y="1867200"/>
                  </a:lnTo>
                  <a:lnTo>
                    <a:pt x="0" y="18672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19300800" cy="190530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4320"/>
                </a:lnSpc>
              </a:pPr>
              <a:r>
                <a:rPr lang="en-US" sz="3600">
                  <a:solidFill>
                    <a:srgbClr val="00C1D4"/>
                  </a:solidFill>
                  <a:latin typeface="Poppins"/>
                  <a:ea typeface="Poppins"/>
                  <a:cs typeface="Poppins"/>
                  <a:sym typeface="Poppins"/>
                </a:rPr>
                <a:t>Dashboard Key Features:</a:t>
              </a:r>
              <a:r>
                <a:rPr lang="en-US" b="true" sz="3600">
                  <a:solidFill>
                    <a:srgbClr val="00C1D4"/>
                  </a:solidFill>
                  <a:latin typeface="Poppins Semi-Bold"/>
                  <a:ea typeface="Poppins Semi-Bold"/>
                  <a:cs typeface="Poppins Semi-Bold"/>
                  <a:sym typeface="Poppins Semi-Bold"/>
                </a:rPr>
                <a:t> Per-Taxi Monitoring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6380356" y="9246912"/>
            <a:ext cx="1512450" cy="670865"/>
            <a:chOff x="0" y="0"/>
            <a:chExt cx="2016600" cy="894486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016600" cy="894486"/>
            </a:xfrm>
            <a:custGeom>
              <a:avLst/>
              <a:gdLst/>
              <a:ahLst/>
              <a:cxnLst/>
              <a:rect r="r" b="b" t="t" l="l"/>
              <a:pathLst>
                <a:path h="894486" w="2016600">
                  <a:moveTo>
                    <a:pt x="0" y="0"/>
                  </a:moveTo>
                  <a:lnTo>
                    <a:pt x="2016600" y="0"/>
                  </a:lnTo>
                  <a:lnTo>
                    <a:pt x="2016600" y="894486"/>
                  </a:lnTo>
                  <a:lnTo>
                    <a:pt x="0" y="89448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28575"/>
              <a:ext cx="2016600" cy="92306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240"/>
                </a:lnSpc>
              </a:pPr>
              <a:r>
                <a:rPr lang="en-US" sz="2700">
                  <a:solidFill>
                    <a:srgbClr val="00C1D4"/>
                  </a:solidFill>
                  <a:latin typeface="Poppins"/>
                  <a:ea typeface="Poppins"/>
                  <a:cs typeface="Poppins"/>
                  <a:sym typeface="Poppins"/>
                </a:rPr>
                <a:t>19</a:t>
              </a: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2474176" y="2196889"/>
            <a:ext cx="13339651" cy="7520228"/>
          </a:xfrm>
          <a:custGeom>
            <a:avLst/>
            <a:gdLst/>
            <a:ahLst/>
            <a:cxnLst/>
            <a:rect r="r" b="b" t="t" l="l"/>
            <a:pathLst>
              <a:path h="7520228" w="13339651">
                <a:moveTo>
                  <a:pt x="0" y="0"/>
                </a:moveTo>
                <a:lnTo>
                  <a:pt x="13339651" y="0"/>
                </a:lnTo>
                <a:lnTo>
                  <a:pt x="13339651" y="7520229"/>
                </a:lnTo>
                <a:lnTo>
                  <a:pt x="0" y="752022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  <a:ln w="57150" cap="rnd">
            <a:solidFill>
              <a:srgbClr val="EEF0ED"/>
            </a:solidFill>
            <a:prstDash val="solid"/>
            <a:round/>
          </a:ln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78608" y="273844"/>
            <a:ext cx="17730786" cy="9739312"/>
            <a:chOff x="0" y="0"/>
            <a:chExt cx="23641048" cy="1298575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3641050" cy="12985750"/>
            </a:xfrm>
            <a:custGeom>
              <a:avLst/>
              <a:gdLst/>
              <a:ahLst/>
              <a:cxnLst/>
              <a:rect r="r" b="b" t="t" l="l"/>
              <a:pathLst>
                <a:path h="12985750" w="23641050">
                  <a:moveTo>
                    <a:pt x="12700" y="0"/>
                  </a:moveTo>
                  <a:lnTo>
                    <a:pt x="23628350" y="0"/>
                  </a:lnTo>
                  <a:cubicBezTo>
                    <a:pt x="23635336" y="0"/>
                    <a:pt x="23641050" y="5715"/>
                    <a:pt x="23641050" y="12700"/>
                  </a:cubicBezTo>
                  <a:lnTo>
                    <a:pt x="23641050" y="12973050"/>
                  </a:lnTo>
                  <a:cubicBezTo>
                    <a:pt x="23641050" y="12980035"/>
                    <a:pt x="23635336" y="12985750"/>
                    <a:pt x="23628350" y="12985750"/>
                  </a:cubicBezTo>
                  <a:lnTo>
                    <a:pt x="12700" y="12985750"/>
                  </a:lnTo>
                  <a:cubicBezTo>
                    <a:pt x="5715" y="12985750"/>
                    <a:pt x="0" y="12980035"/>
                    <a:pt x="0" y="12973050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12973050"/>
                  </a:lnTo>
                  <a:lnTo>
                    <a:pt x="12700" y="12973050"/>
                  </a:lnTo>
                  <a:lnTo>
                    <a:pt x="12700" y="12960350"/>
                  </a:lnTo>
                  <a:lnTo>
                    <a:pt x="23628350" y="12960350"/>
                  </a:lnTo>
                  <a:lnTo>
                    <a:pt x="23628350" y="12973050"/>
                  </a:lnTo>
                  <a:lnTo>
                    <a:pt x="23615650" y="12973050"/>
                  </a:lnTo>
                  <a:lnTo>
                    <a:pt x="23615650" y="12700"/>
                  </a:lnTo>
                  <a:lnTo>
                    <a:pt x="23628350" y="12700"/>
                  </a:lnTo>
                  <a:lnTo>
                    <a:pt x="23628350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00C1D4"/>
            </a:solidFill>
          </p:spPr>
        </p:sp>
      </p:grpSp>
      <p:sp>
        <p:nvSpPr>
          <p:cNvPr name="AutoShape 4" id="4"/>
          <p:cNvSpPr/>
          <p:nvPr/>
        </p:nvSpPr>
        <p:spPr>
          <a:xfrm>
            <a:off x="278609" y="1982577"/>
            <a:ext cx="15997236" cy="19050"/>
          </a:xfrm>
          <a:prstGeom prst="line">
            <a:avLst/>
          </a:prstGeom>
          <a:ln cap="rnd" w="9525">
            <a:solidFill>
              <a:srgbClr val="00C1D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 rot="37365">
            <a:off x="16256743" y="2011152"/>
            <a:ext cx="1752704" cy="0"/>
          </a:xfrm>
          <a:prstGeom prst="line">
            <a:avLst/>
          </a:prstGeom>
          <a:ln cap="rnd" w="9525">
            <a:solidFill>
              <a:srgbClr val="00C1D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 rot="37365">
            <a:off x="16256743" y="10004040"/>
            <a:ext cx="1752704" cy="0"/>
          </a:xfrm>
          <a:prstGeom prst="line">
            <a:avLst/>
          </a:prstGeom>
          <a:ln cap="rnd" w="9525">
            <a:solidFill>
              <a:srgbClr val="00C1D4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16709196" y="704294"/>
            <a:ext cx="854941" cy="241858"/>
            <a:chOff x="0" y="0"/>
            <a:chExt cx="1139922" cy="32247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139952" cy="322453"/>
            </a:xfrm>
            <a:custGeom>
              <a:avLst/>
              <a:gdLst/>
              <a:ahLst/>
              <a:cxnLst/>
              <a:rect r="r" b="b" t="t" l="l"/>
              <a:pathLst>
                <a:path h="322453" w="1139952">
                  <a:moveTo>
                    <a:pt x="0" y="0"/>
                  </a:moveTo>
                  <a:lnTo>
                    <a:pt x="1139952" y="0"/>
                  </a:lnTo>
                  <a:lnTo>
                    <a:pt x="1139952" y="322453"/>
                  </a:lnTo>
                  <a:lnTo>
                    <a:pt x="0" y="3224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-209" b="-7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1150145" y="447670"/>
            <a:ext cx="14475600" cy="1400400"/>
            <a:chOff x="0" y="0"/>
            <a:chExt cx="19300800" cy="18672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9300800" cy="1867200"/>
            </a:xfrm>
            <a:custGeom>
              <a:avLst/>
              <a:gdLst/>
              <a:ahLst/>
              <a:cxnLst/>
              <a:rect r="r" b="b" t="t" l="l"/>
              <a:pathLst>
                <a:path h="1867200" w="19300800">
                  <a:moveTo>
                    <a:pt x="0" y="0"/>
                  </a:moveTo>
                  <a:lnTo>
                    <a:pt x="19300800" y="0"/>
                  </a:lnTo>
                  <a:lnTo>
                    <a:pt x="19300800" y="1867200"/>
                  </a:lnTo>
                  <a:lnTo>
                    <a:pt x="0" y="18672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19300800" cy="190530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4320"/>
                </a:lnSpc>
              </a:pPr>
              <a:r>
                <a:rPr lang="en-US" sz="3600">
                  <a:solidFill>
                    <a:srgbClr val="00C1D4"/>
                  </a:solidFill>
                  <a:latin typeface="Poppins"/>
                  <a:ea typeface="Poppins"/>
                  <a:cs typeface="Poppins"/>
                  <a:sym typeface="Poppins"/>
                </a:rPr>
                <a:t>Meet the Team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6380356" y="9246912"/>
            <a:ext cx="1512450" cy="670865"/>
            <a:chOff x="0" y="0"/>
            <a:chExt cx="2016600" cy="894486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016600" cy="894486"/>
            </a:xfrm>
            <a:custGeom>
              <a:avLst/>
              <a:gdLst/>
              <a:ahLst/>
              <a:cxnLst/>
              <a:rect r="r" b="b" t="t" l="l"/>
              <a:pathLst>
                <a:path h="894486" w="2016600">
                  <a:moveTo>
                    <a:pt x="0" y="0"/>
                  </a:moveTo>
                  <a:lnTo>
                    <a:pt x="2016600" y="0"/>
                  </a:lnTo>
                  <a:lnTo>
                    <a:pt x="2016600" y="894486"/>
                  </a:lnTo>
                  <a:lnTo>
                    <a:pt x="0" y="89448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28575"/>
              <a:ext cx="2016600" cy="92306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240"/>
                </a:lnSpc>
              </a:pPr>
              <a:r>
                <a:rPr lang="en-US" sz="2700">
                  <a:solidFill>
                    <a:srgbClr val="00C1D4"/>
                  </a:solidFill>
                  <a:latin typeface="Poppins"/>
                  <a:ea typeface="Poppins"/>
                  <a:cs typeface="Poppins"/>
                  <a:sym typeface="Poppins"/>
                </a:rPr>
                <a:t>2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721568" y="3950235"/>
            <a:ext cx="14844865" cy="3376643"/>
            <a:chOff x="0" y="0"/>
            <a:chExt cx="19793153" cy="4502191"/>
          </a:xfrm>
        </p:grpSpPr>
        <p:grpSp>
          <p:nvGrpSpPr>
            <p:cNvPr name="Group 16" id="16"/>
            <p:cNvGrpSpPr/>
            <p:nvPr/>
          </p:nvGrpSpPr>
          <p:grpSpPr>
            <a:xfrm rot="0">
              <a:off x="16542858" y="2612"/>
              <a:ext cx="3250295" cy="3250295"/>
              <a:chOff x="0" y="0"/>
              <a:chExt cx="812800" cy="812800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blipFill>
                <a:blip r:embed="rId4"/>
                <a:stretch>
                  <a:fillRect l="-46311" t="-13300" r="-28800" b="-5338"/>
                </a:stretch>
              </a:blipFill>
            </p:spPr>
          </p:sp>
        </p:grpSp>
        <p:grpSp>
          <p:nvGrpSpPr>
            <p:cNvPr name="Group 18" id="18"/>
            <p:cNvGrpSpPr/>
            <p:nvPr/>
          </p:nvGrpSpPr>
          <p:grpSpPr>
            <a:xfrm rot="0">
              <a:off x="11049886" y="2612"/>
              <a:ext cx="3245072" cy="3245072"/>
              <a:chOff x="0" y="0"/>
              <a:chExt cx="812800" cy="812800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blipFill>
                <a:blip r:embed="rId5"/>
                <a:stretch>
                  <a:fillRect l="-10240" t="-5120" r="0" b="-5120"/>
                </a:stretch>
              </a:blipFill>
            </p:spPr>
          </p:sp>
        </p:grpSp>
        <p:grpSp>
          <p:nvGrpSpPr>
            <p:cNvPr name="Group 20" id="20"/>
            <p:cNvGrpSpPr/>
            <p:nvPr/>
          </p:nvGrpSpPr>
          <p:grpSpPr>
            <a:xfrm rot="0">
              <a:off x="5556914" y="0"/>
              <a:ext cx="3245072" cy="3245072"/>
              <a:chOff x="0" y="0"/>
              <a:chExt cx="812800" cy="812800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blipFill>
                <a:blip r:embed="rId6"/>
                <a:stretch>
                  <a:fillRect l="-604" t="-7710" r="0" b="-6775"/>
                </a:stretch>
              </a:blipFill>
            </p:spPr>
          </p:sp>
        </p:grpSp>
        <p:grpSp>
          <p:nvGrpSpPr>
            <p:cNvPr name="Group 22" id="22"/>
            <p:cNvGrpSpPr/>
            <p:nvPr/>
          </p:nvGrpSpPr>
          <p:grpSpPr>
            <a:xfrm rot="0">
              <a:off x="63942" y="2612"/>
              <a:ext cx="3245072" cy="3245072"/>
              <a:chOff x="0" y="0"/>
              <a:chExt cx="812800" cy="812800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blipFill>
                <a:blip r:embed="rId7"/>
                <a:stretch>
                  <a:fillRect l="-4387" t="-8775" r="-5584" b="-1196"/>
                </a:stretch>
              </a:blipFill>
            </p:spPr>
          </p:sp>
        </p:grpSp>
        <p:sp>
          <p:nvSpPr>
            <p:cNvPr name="TextBox 24" id="24"/>
            <p:cNvSpPr txBox="true"/>
            <p:nvPr/>
          </p:nvSpPr>
          <p:spPr>
            <a:xfrm rot="0">
              <a:off x="0" y="3517941"/>
              <a:ext cx="3372955" cy="9842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79"/>
                </a:lnSpc>
                <a:spcBef>
                  <a:spcPct val="0"/>
                </a:spcBef>
              </a:pPr>
              <a:r>
                <a:rPr lang="en-US" b="true" sz="2400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Gayathri</a:t>
              </a:r>
              <a:r>
                <a:rPr lang="en-US" sz="2400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 Shiburaj</a:t>
              </a:r>
            </a:p>
          </p:txBody>
        </p:sp>
        <p:sp>
          <p:nvSpPr>
            <p:cNvPr name="TextBox 25" id="25"/>
            <p:cNvSpPr txBox="true"/>
            <p:nvPr/>
          </p:nvSpPr>
          <p:spPr>
            <a:xfrm rot="0">
              <a:off x="5610900" y="3517941"/>
              <a:ext cx="3137098" cy="9842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79"/>
                </a:lnSpc>
                <a:spcBef>
                  <a:spcPct val="0"/>
                </a:spcBef>
              </a:pPr>
              <a:r>
                <a:rPr lang="en-US" b="true" sz="2400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Manali</a:t>
              </a:r>
            </a:p>
            <a:p>
              <a:pPr algn="ctr">
                <a:lnSpc>
                  <a:spcPts val="2879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Suhas Bansode</a:t>
              </a:r>
            </a:p>
          </p:txBody>
        </p:sp>
        <p:sp>
          <p:nvSpPr>
            <p:cNvPr name="TextBox 26" id="26"/>
            <p:cNvSpPr txBox="true"/>
            <p:nvPr/>
          </p:nvSpPr>
          <p:spPr>
            <a:xfrm rot="0">
              <a:off x="12214775" y="3517941"/>
              <a:ext cx="915293" cy="9842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79"/>
                </a:lnSpc>
                <a:spcBef>
                  <a:spcPct val="0"/>
                </a:spcBef>
              </a:pPr>
              <a:r>
                <a:rPr lang="en-US" b="true" sz="2400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Ravi</a:t>
              </a:r>
            </a:p>
            <a:p>
              <a:pPr algn="ctr">
                <a:lnSpc>
                  <a:spcPts val="2879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Raj</a:t>
              </a:r>
            </a:p>
          </p:txBody>
        </p:sp>
        <p:sp>
          <p:nvSpPr>
            <p:cNvPr name="TextBox 27" id="27"/>
            <p:cNvSpPr txBox="true"/>
            <p:nvPr/>
          </p:nvSpPr>
          <p:spPr>
            <a:xfrm rot="0">
              <a:off x="17572197" y="3517941"/>
              <a:ext cx="1191617" cy="9842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79"/>
                </a:lnSpc>
                <a:spcBef>
                  <a:spcPct val="0"/>
                </a:spcBef>
              </a:pPr>
              <a:r>
                <a:rPr lang="en-US" b="true" sz="2400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Shinu</a:t>
              </a:r>
            </a:p>
            <a:p>
              <a:pPr algn="ctr">
                <a:lnSpc>
                  <a:spcPts val="2879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Shaju</a:t>
              </a:r>
            </a:p>
          </p:txBody>
        </p:sp>
      </p:grp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78608" y="273844"/>
            <a:ext cx="17730786" cy="9739312"/>
            <a:chOff x="0" y="0"/>
            <a:chExt cx="23641048" cy="1298575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3641050" cy="12985750"/>
            </a:xfrm>
            <a:custGeom>
              <a:avLst/>
              <a:gdLst/>
              <a:ahLst/>
              <a:cxnLst/>
              <a:rect r="r" b="b" t="t" l="l"/>
              <a:pathLst>
                <a:path h="12985750" w="23641050">
                  <a:moveTo>
                    <a:pt x="12700" y="0"/>
                  </a:moveTo>
                  <a:lnTo>
                    <a:pt x="23628350" y="0"/>
                  </a:lnTo>
                  <a:cubicBezTo>
                    <a:pt x="23635336" y="0"/>
                    <a:pt x="23641050" y="5715"/>
                    <a:pt x="23641050" y="12700"/>
                  </a:cubicBezTo>
                  <a:lnTo>
                    <a:pt x="23641050" y="12973050"/>
                  </a:lnTo>
                  <a:cubicBezTo>
                    <a:pt x="23641050" y="12980035"/>
                    <a:pt x="23635336" y="12985750"/>
                    <a:pt x="23628350" y="12985750"/>
                  </a:cubicBezTo>
                  <a:lnTo>
                    <a:pt x="12700" y="12985750"/>
                  </a:lnTo>
                  <a:cubicBezTo>
                    <a:pt x="5715" y="12985750"/>
                    <a:pt x="0" y="12980035"/>
                    <a:pt x="0" y="12973050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12973050"/>
                  </a:lnTo>
                  <a:lnTo>
                    <a:pt x="12700" y="12973050"/>
                  </a:lnTo>
                  <a:lnTo>
                    <a:pt x="12700" y="12960350"/>
                  </a:lnTo>
                  <a:lnTo>
                    <a:pt x="23628350" y="12960350"/>
                  </a:lnTo>
                  <a:lnTo>
                    <a:pt x="23628350" y="12973050"/>
                  </a:lnTo>
                  <a:lnTo>
                    <a:pt x="23615650" y="12973050"/>
                  </a:lnTo>
                  <a:lnTo>
                    <a:pt x="23615650" y="12700"/>
                  </a:lnTo>
                  <a:lnTo>
                    <a:pt x="23628350" y="12700"/>
                  </a:lnTo>
                  <a:lnTo>
                    <a:pt x="23628350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00C1D4"/>
            </a:solidFill>
          </p:spPr>
        </p:sp>
      </p:grpSp>
      <p:sp>
        <p:nvSpPr>
          <p:cNvPr name="AutoShape 4" id="4"/>
          <p:cNvSpPr/>
          <p:nvPr/>
        </p:nvSpPr>
        <p:spPr>
          <a:xfrm>
            <a:off x="278609" y="1982577"/>
            <a:ext cx="15997236" cy="19050"/>
          </a:xfrm>
          <a:prstGeom prst="line">
            <a:avLst/>
          </a:prstGeom>
          <a:ln cap="rnd" w="9525">
            <a:solidFill>
              <a:srgbClr val="00C1D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>
            <a:off x="16256794" y="1987339"/>
            <a:ext cx="1752600" cy="19050"/>
          </a:xfrm>
          <a:prstGeom prst="line">
            <a:avLst/>
          </a:prstGeom>
          <a:ln cap="rnd" w="9525">
            <a:solidFill>
              <a:srgbClr val="00C1D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 rot="37365">
            <a:off x="16256743" y="10004040"/>
            <a:ext cx="1752704" cy="0"/>
          </a:xfrm>
          <a:prstGeom prst="line">
            <a:avLst/>
          </a:prstGeom>
          <a:ln cap="rnd" w="9525">
            <a:solidFill>
              <a:srgbClr val="00C1D4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16709196" y="704294"/>
            <a:ext cx="854941" cy="241858"/>
            <a:chOff x="0" y="0"/>
            <a:chExt cx="1139922" cy="32247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139952" cy="322453"/>
            </a:xfrm>
            <a:custGeom>
              <a:avLst/>
              <a:gdLst/>
              <a:ahLst/>
              <a:cxnLst/>
              <a:rect r="r" b="b" t="t" l="l"/>
              <a:pathLst>
                <a:path h="322453" w="1139952">
                  <a:moveTo>
                    <a:pt x="0" y="0"/>
                  </a:moveTo>
                  <a:lnTo>
                    <a:pt x="1139952" y="0"/>
                  </a:lnTo>
                  <a:lnTo>
                    <a:pt x="1139952" y="322453"/>
                  </a:lnTo>
                  <a:lnTo>
                    <a:pt x="0" y="3224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-209" b="-7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1150145" y="447670"/>
            <a:ext cx="14475600" cy="1400400"/>
            <a:chOff x="0" y="0"/>
            <a:chExt cx="19300800" cy="18672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9300800" cy="1867200"/>
            </a:xfrm>
            <a:custGeom>
              <a:avLst/>
              <a:gdLst/>
              <a:ahLst/>
              <a:cxnLst/>
              <a:rect r="r" b="b" t="t" l="l"/>
              <a:pathLst>
                <a:path h="1867200" w="19300800">
                  <a:moveTo>
                    <a:pt x="0" y="0"/>
                  </a:moveTo>
                  <a:lnTo>
                    <a:pt x="19300800" y="0"/>
                  </a:lnTo>
                  <a:lnTo>
                    <a:pt x="19300800" y="1867200"/>
                  </a:lnTo>
                  <a:lnTo>
                    <a:pt x="0" y="18672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19300800" cy="190530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4320"/>
                </a:lnSpc>
              </a:pPr>
              <a:r>
                <a:rPr lang="en-US" sz="3600">
                  <a:solidFill>
                    <a:srgbClr val="00C1D4"/>
                  </a:solidFill>
                  <a:latin typeface="Poppins"/>
                  <a:ea typeface="Poppins"/>
                  <a:cs typeface="Poppins"/>
                  <a:sym typeface="Poppins"/>
                </a:rPr>
                <a:t>Dashboard Key Features: </a:t>
              </a:r>
              <a:r>
                <a:rPr lang="en-US" b="true" sz="3600">
                  <a:solidFill>
                    <a:srgbClr val="00C1D4"/>
                  </a:solidFill>
                  <a:latin typeface="Poppins Semi-Bold"/>
                  <a:ea typeface="Poppins Semi-Bold"/>
                  <a:cs typeface="Poppins Semi-Bold"/>
                  <a:sym typeface="Poppins Semi-Bold"/>
                </a:rPr>
                <a:t>Per-Taxi Analytics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6380356" y="9246912"/>
            <a:ext cx="1512450" cy="670865"/>
            <a:chOff x="0" y="0"/>
            <a:chExt cx="2016600" cy="894486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016600" cy="894486"/>
            </a:xfrm>
            <a:custGeom>
              <a:avLst/>
              <a:gdLst/>
              <a:ahLst/>
              <a:cxnLst/>
              <a:rect r="r" b="b" t="t" l="l"/>
              <a:pathLst>
                <a:path h="894486" w="2016600">
                  <a:moveTo>
                    <a:pt x="0" y="0"/>
                  </a:moveTo>
                  <a:lnTo>
                    <a:pt x="2016600" y="0"/>
                  </a:lnTo>
                  <a:lnTo>
                    <a:pt x="2016600" y="894486"/>
                  </a:lnTo>
                  <a:lnTo>
                    <a:pt x="0" y="89448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28575"/>
              <a:ext cx="2016600" cy="92306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240"/>
                </a:lnSpc>
              </a:pPr>
              <a:r>
                <a:rPr lang="en-US" sz="2700">
                  <a:solidFill>
                    <a:srgbClr val="00C1D4"/>
                  </a:solidFill>
                  <a:latin typeface="Poppins"/>
                  <a:ea typeface="Poppins"/>
                  <a:cs typeface="Poppins"/>
                  <a:sym typeface="Poppins"/>
                </a:rPr>
                <a:t>20</a:t>
              </a: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2633568" y="2187365"/>
            <a:ext cx="13308772" cy="7569364"/>
          </a:xfrm>
          <a:custGeom>
            <a:avLst/>
            <a:gdLst/>
            <a:ahLst/>
            <a:cxnLst/>
            <a:rect r="r" b="b" t="t" l="l"/>
            <a:pathLst>
              <a:path h="7569364" w="13308772">
                <a:moveTo>
                  <a:pt x="0" y="0"/>
                </a:moveTo>
                <a:lnTo>
                  <a:pt x="13308772" y="0"/>
                </a:lnTo>
                <a:lnTo>
                  <a:pt x="13308772" y="7569363"/>
                </a:lnTo>
                <a:lnTo>
                  <a:pt x="0" y="756936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  <a:ln w="57150" cap="rnd">
            <a:solidFill>
              <a:srgbClr val="EEF0ED"/>
            </a:solidFill>
            <a:prstDash val="solid"/>
            <a:round/>
          </a:ln>
        </p:spPr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78608" y="273844"/>
            <a:ext cx="17730786" cy="9739312"/>
            <a:chOff x="0" y="0"/>
            <a:chExt cx="23641048" cy="1298575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3641050" cy="12985750"/>
            </a:xfrm>
            <a:custGeom>
              <a:avLst/>
              <a:gdLst/>
              <a:ahLst/>
              <a:cxnLst/>
              <a:rect r="r" b="b" t="t" l="l"/>
              <a:pathLst>
                <a:path h="12985750" w="23641050">
                  <a:moveTo>
                    <a:pt x="12700" y="0"/>
                  </a:moveTo>
                  <a:lnTo>
                    <a:pt x="23628350" y="0"/>
                  </a:lnTo>
                  <a:cubicBezTo>
                    <a:pt x="23635336" y="0"/>
                    <a:pt x="23641050" y="5715"/>
                    <a:pt x="23641050" y="12700"/>
                  </a:cubicBezTo>
                  <a:lnTo>
                    <a:pt x="23641050" y="12973050"/>
                  </a:lnTo>
                  <a:cubicBezTo>
                    <a:pt x="23641050" y="12980035"/>
                    <a:pt x="23635336" y="12985750"/>
                    <a:pt x="23628350" y="12985750"/>
                  </a:cubicBezTo>
                  <a:lnTo>
                    <a:pt x="12700" y="12985750"/>
                  </a:lnTo>
                  <a:cubicBezTo>
                    <a:pt x="5715" y="12985750"/>
                    <a:pt x="0" y="12980035"/>
                    <a:pt x="0" y="12973050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12973050"/>
                  </a:lnTo>
                  <a:lnTo>
                    <a:pt x="12700" y="12973050"/>
                  </a:lnTo>
                  <a:lnTo>
                    <a:pt x="12700" y="12960350"/>
                  </a:lnTo>
                  <a:lnTo>
                    <a:pt x="23628350" y="12960350"/>
                  </a:lnTo>
                  <a:lnTo>
                    <a:pt x="23628350" y="12973050"/>
                  </a:lnTo>
                  <a:lnTo>
                    <a:pt x="23615650" y="12973050"/>
                  </a:lnTo>
                  <a:lnTo>
                    <a:pt x="23615650" y="12700"/>
                  </a:lnTo>
                  <a:lnTo>
                    <a:pt x="23628350" y="12700"/>
                  </a:lnTo>
                  <a:lnTo>
                    <a:pt x="23628350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00C1D4"/>
            </a:solidFill>
          </p:spPr>
        </p:sp>
      </p:grpSp>
      <p:sp>
        <p:nvSpPr>
          <p:cNvPr name="AutoShape 4" id="4"/>
          <p:cNvSpPr/>
          <p:nvPr/>
        </p:nvSpPr>
        <p:spPr>
          <a:xfrm>
            <a:off x="278609" y="1982577"/>
            <a:ext cx="15997236" cy="19050"/>
          </a:xfrm>
          <a:prstGeom prst="line">
            <a:avLst/>
          </a:prstGeom>
          <a:ln cap="rnd" w="9525">
            <a:solidFill>
              <a:srgbClr val="00C1D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>
            <a:off x="16256794" y="1987339"/>
            <a:ext cx="1752600" cy="19050"/>
          </a:xfrm>
          <a:prstGeom prst="line">
            <a:avLst/>
          </a:prstGeom>
          <a:ln cap="rnd" w="9525">
            <a:solidFill>
              <a:srgbClr val="00C1D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 rot="37365">
            <a:off x="16256743" y="10004040"/>
            <a:ext cx="1752704" cy="0"/>
          </a:xfrm>
          <a:prstGeom prst="line">
            <a:avLst/>
          </a:prstGeom>
          <a:ln cap="rnd" w="9525">
            <a:solidFill>
              <a:srgbClr val="00C1D4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16709196" y="704294"/>
            <a:ext cx="854941" cy="241858"/>
            <a:chOff x="0" y="0"/>
            <a:chExt cx="1139922" cy="32247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139952" cy="322453"/>
            </a:xfrm>
            <a:custGeom>
              <a:avLst/>
              <a:gdLst/>
              <a:ahLst/>
              <a:cxnLst/>
              <a:rect r="r" b="b" t="t" l="l"/>
              <a:pathLst>
                <a:path h="322453" w="1139952">
                  <a:moveTo>
                    <a:pt x="0" y="0"/>
                  </a:moveTo>
                  <a:lnTo>
                    <a:pt x="1139952" y="0"/>
                  </a:lnTo>
                  <a:lnTo>
                    <a:pt x="1139952" y="322453"/>
                  </a:lnTo>
                  <a:lnTo>
                    <a:pt x="0" y="3224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-209" b="-7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1150145" y="447670"/>
            <a:ext cx="14475600" cy="1400400"/>
            <a:chOff x="0" y="0"/>
            <a:chExt cx="19300800" cy="18672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9300800" cy="1867200"/>
            </a:xfrm>
            <a:custGeom>
              <a:avLst/>
              <a:gdLst/>
              <a:ahLst/>
              <a:cxnLst/>
              <a:rect r="r" b="b" t="t" l="l"/>
              <a:pathLst>
                <a:path h="1867200" w="19300800">
                  <a:moveTo>
                    <a:pt x="0" y="0"/>
                  </a:moveTo>
                  <a:lnTo>
                    <a:pt x="19300800" y="0"/>
                  </a:lnTo>
                  <a:lnTo>
                    <a:pt x="19300800" y="1867200"/>
                  </a:lnTo>
                  <a:lnTo>
                    <a:pt x="0" y="18672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19300800" cy="190530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4500"/>
                </a:lnSpc>
              </a:pPr>
              <a:r>
                <a:rPr lang="en-US" sz="3750">
                  <a:solidFill>
                    <a:srgbClr val="00C1D4"/>
                  </a:solidFill>
                  <a:latin typeface="Poppins"/>
                  <a:ea typeface="Poppins"/>
                  <a:cs typeface="Poppins"/>
                  <a:sym typeface="Poppins"/>
                </a:rPr>
                <a:t>Dashboard Key Features: </a:t>
              </a:r>
              <a:r>
                <a:rPr lang="en-US" b="true" sz="3750">
                  <a:solidFill>
                    <a:srgbClr val="00C1D4"/>
                  </a:solidFill>
                  <a:latin typeface="Poppins Semi-Bold"/>
                  <a:ea typeface="Poppins Semi-Bold"/>
                  <a:cs typeface="Poppins Semi-Bold"/>
                  <a:sym typeface="Poppins Semi-Bold"/>
                </a:rPr>
                <a:t>Taxi Fleet Analytics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6380356" y="9246912"/>
            <a:ext cx="1512450" cy="670865"/>
            <a:chOff x="0" y="0"/>
            <a:chExt cx="2016600" cy="894486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016600" cy="894486"/>
            </a:xfrm>
            <a:custGeom>
              <a:avLst/>
              <a:gdLst/>
              <a:ahLst/>
              <a:cxnLst/>
              <a:rect r="r" b="b" t="t" l="l"/>
              <a:pathLst>
                <a:path h="894486" w="2016600">
                  <a:moveTo>
                    <a:pt x="0" y="0"/>
                  </a:moveTo>
                  <a:lnTo>
                    <a:pt x="2016600" y="0"/>
                  </a:lnTo>
                  <a:lnTo>
                    <a:pt x="2016600" y="894486"/>
                  </a:lnTo>
                  <a:lnTo>
                    <a:pt x="0" y="89448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28575"/>
              <a:ext cx="2016600" cy="92306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240"/>
                </a:lnSpc>
              </a:pPr>
              <a:r>
                <a:rPr lang="en-US" sz="2700">
                  <a:solidFill>
                    <a:srgbClr val="00C1D4"/>
                  </a:solidFill>
                  <a:latin typeface="Poppins"/>
                  <a:ea typeface="Poppins"/>
                  <a:cs typeface="Poppins"/>
                  <a:sym typeface="Poppins"/>
                </a:rPr>
                <a:t>21</a:t>
              </a: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2633568" y="2270954"/>
            <a:ext cx="13020866" cy="7438150"/>
          </a:xfrm>
          <a:custGeom>
            <a:avLst/>
            <a:gdLst/>
            <a:ahLst/>
            <a:cxnLst/>
            <a:rect r="r" b="b" t="t" l="l"/>
            <a:pathLst>
              <a:path h="7438150" w="13020866">
                <a:moveTo>
                  <a:pt x="0" y="0"/>
                </a:moveTo>
                <a:lnTo>
                  <a:pt x="13020867" y="0"/>
                </a:lnTo>
                <a:lnTo>
                  <a:pt x="13020867" y="7438149"/>
                </a:lnTo>
                <a:lnTo>
                  <a:pt x="0" y="743814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1330" b="0"/>
            </a:stretch>
          </a:blipFill>
          <a:ln w="38100" cap="rnd">
            <a:solidFill>
              <a:srgbClr val="EEF0ED"/>
            </a:solidFill>
            <a:prstDash val="solid"/>
            <a:round/>
          </a:ln>
        </p:spPr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78608" y="273844"/>
            <a:ext cx="17730786" cy="9739312"/>
            <a:chOff x="0" y="0"/>
            <a:chExt cx="23641048" cy="1298575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3641050" cy="12985750"/>
            </a:xfrm>
            <a:custGeom>
              <a:avLst/>
              <a:gdLst/>
              <a:ahLst/>
              <a:cxnLst/>
              <a:rect r="r" b="b" t="t" l="l"/>
              <a:pathLst>
                <a:path h="12985750" w="23641050">
                  <a:moveTo>
                    <a:pt x="12700" y="0"/>
                  </a:moveTo>
                  <a:lnTo>
                    <a:pt x="23628350" y="0"/>
                  </a:lnTo>
                  <a:cubicBezTo>
                    <a:pt x="23635336" y="0"/>
                    <a:pt x="23641050" y="5715"/>
                    <a:pt x="23641050" y="12700"/>
                  </a:cubicBezTo>
                  <a:lnTo>
                    <a:pt x="23641050" y="12973050"/>
                  </a:lnTo>
                  <a:cubicBezTo>
                    <a:pt x="23641050" y="12980035"/>
                    <a:pt x="23635336" y="12985750"/>
                    <a:pt x="23628350" y="12985750"/>
                  </a:cubicBezTo>
                  <a:lnTo>
                    <a:pt x="12700" y="12985750"/>
                  </a:lnTo>
                  <a:cubicBezTo>
                    <a:pt x="5715" y="12985750"/>
                    <a:pt x="0" y="12980035"/>
                    <a:pt x="0" y="12973050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12973050"/>
                  </a:lnTo>
                  <a:lnTo>
                    <a:pt x="12700" y="12973050"/>
                  </a:lnTo>
                  <a:lnTo>
                    <a:pt x="12700" y="12960350"/>
                  </a:lnTo>
                  <a:lnTo>
                    <a:pt x="23628350" y="12960350"/>
                  </a:lnTo>
                  <a:lnTo>
                    <a:pt x="23628350" y="12973050"/>
                  </a:lnTo>
                  <a:lnTo>
                    <a:pt x="23615650" y="12973050"/>
                  </a:lnTo>
                  <a:lnTo>
                    <a:pt x="23615650" y="12700"/>
                  </a:lnTo>
                  <a:lnTo>
                    <a:pt x="23628350" y="12700"/>
                  </a:lnTo>
                  <a:lnTo>
                    <a:pt x="23628350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00C1D4"/>
            </a:solidFill>
          </p:spPr>
        </p:sp>
      </p:grpSp>
      <p:sp>
        <p:nvSpPr>
          <p:cNvPr name="AutoShape 4" id="4"/>
          <p:cNvSpPr/>
          <p:nvPr/>
        </p:nvSpPr>
        <p:spPr>
          <a:xfrm>
            <a:off x="278609" y="1982577"/>
            <a:ext cx="15997236" cy="19050"/>
          </a:xfrm>
          <a:prstGeom prst="line">
            <a:avLst/>
          </a:prstGeom>
          <a:ln cap="rnd" w="9525">
            <a:solidFill>
              <a:srgbClr val="00C1D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>
            <a:off x="16256794" y="1987339"/>
            <a:ext cx="1752600" cy="19050"/>
          </a:xfrm>
          <a:prstGeom prst="line">
            <a:avLst/>
          </a:prstGeom>
          <a:ln cap="rnd" w="9525">
            <a:solidFill>
              <a:srgbClr val="00C1D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 rot="37365">
            <a:off x="16256743" y="10004040"/>
            <a:ext cx="1752704" cy="0"/>
          </a:xfrm>
          <a:prstGeom prst="line">
            <a:avLst/>
          </a:prstGeom>
          <a:ln cap="rnd" w="9525">
            <a:solidFill>
              <a:srgbClr val="00C1D4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16709196" y="704294"/>
            <a:ext cx="854941" cy="241858"/>
            <a:chOff x="0" y="0"/>
            <a:chExt cx="1139922" cy="32247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139952" cy="322453"/>
            </a:xfrm>
            <a:custGeom>
              <a:avLst/>
              <a:gdLst/>
              <a:ahLst/>
              <a:cxnLst/>
              <a:rect r="r" b="b" t="t" l="l"/>
              <a:pathLst>
                <a:path h="322453" w="1139952">
                  <a:moveTo>
                    <a:pt x="0" y="0"/>
                  </a:moveTo>
                  <a:lnTo>
                    <a:pt x="1139952" y="0"/>
                  </a:lnTo>
                  <a:lnTo>
                    <a:pt x="1139952" y="322453"/>
                  </a:lnTo>
                  <a:lnTo>
                    <a:pt x="0" y="3224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-209" b="-7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1150145" y="447670"/>
            <a:ext cx="14475600" cy="1400400"/>
            <a:chOff x="0" y="0"/>
            <a:chExt cx="19300800" cy="18672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9300800" cy="1867200"/>
            </a:xfrm>
            <a:custGeom>
              <a:avLst/>
              <a:gdLst/>
              <a:ahLst/>
              <a:cxnLst/>
              <a:rect r="r" b="b" t="t" l="l"/>
              <a:pathLst>
                <a:path h="1867200" w="19300800">
                  <a:moveTo>
                    <a:pt x="0" y="0"/>
                  </a:moveTo>
                  <a:lnTo>
                    <a:pt x="19300800" y="0"/>
                  </a:lnTo>
                  <a:lnTo>
                    <a:pt x="19300800" y="1867200"/>
                  </a:lnTo>
                  <a:lnTo>
                    <a:pt x="0" y="18672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19300800" cy="190530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4320"/>
                </a:lnSpc>
              </a:pPr>
              <a:r>
                <a:rPr lang="en-US" sz="3600">
                  <a:solidFill>
                    <a:srgbClr val="00C1D4"/>
                  </a:solidFill>
                  <a:latin typeface="Poppins"/>
                  <a:ea typeface="Poppins"/>
                  <a:cs typeface="Poppins"/>
                  <a:sym typeface="Poppins"/>
                </a:rPr>
                <a:t>Dashboard Key Features: </a:t>
              </a:r>
              <a:r>
                <a:rPr lang="en-US" b="true" sz="3600">
                  <a:solidFill>
                    <a:srgbClr val="00C1D4"/>
                  </a:solidFill>
                  <a:latin typeface="Poppins Semi-Bold"/>
                  <a:ea typeface="Poppins Semi-Bold"/>
                  <a:cs typeface="Poppins Semi-Bold"/>
                  <a:sym typeface="Poppins Semi-Bold"/>
                </a:rPr>
                <a:t>Incidents History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6380356" y="9246912"/>
            <a:ext cx="1512450" cy="670865"/>
            <a:chOff x="0" y="0"/>
            <a:chExt cx="2016600" cy="894486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016600" cy="894486"/>
            </a:xfrm>
            <a:custGeom>
              <a:avLst/>
              <a:gdLst/>
              <a:ahLst/>
              <a:cxnLst/>
              <a:rect r="r" b="b" t="t" l="l"/>
              <a:pathLst>
                <a:path h="894486" w="2016600">
                  <a:moveTo>
                    <a:pt x="0" y="0"/>
                  </a:moveTo>
                  <a:lnTo>
                    <a:pt x="2016600" y="0"/>
                  </a:lnTo>
                  <a:lnTo>
                    <a:pt x="2016600" y="894486"/>
                  </a:lnTo>
                  <a:lnTo>
                    <a:pt x="0" y="89448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28575"/>
              <a:ext cx="2016600" cy="92306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240"/>
                </a:lnSpc>
              </a:pPr>
              <a:r>
                <a:rPr lang="en-US" sz="2700">
                  <a:solidFill>
                    <a:srgbClr val="00C1D4"/>
                  </a:solidFill>
                  <a:latin typeface="Poppins"/>
                  <a:ea typeface="Poppins"/>
                  <a:cs typeface="Poppins"/>
                  <a:sym typeface="Poppins"/>
                </a:rPr>
                <a:t>22</a:t>
              </a: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2458614" y="2139740"/>
            <a:ext cx="13370774" cy="7569364"/>
          </a:xfrm>
          <a:custGeom>
            <a:avLst/>
            <a:gdLst/>
            <a:ahLst/>
            <a:cxnLst/>
            <a:rect r="r" b="b" t="t" l="l"/>
            <a:pathLst>
              <a:path h="7569364" w="13370774">
                <a:moveTo>
                  <a:pt x="0" y="0"/>
                </a:moveTo>
                <a:lnTo>
                  <a:pt x="13370775" y="0"/>
                </a:lnTo>
                <a:lnTo>
                  <a:pt x="13370775" y="7569363"/>
                </a:lnTo>
                <a:lnTo>
                  <a:pt x="0" y="756936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2464" r="-1867" b="0"/>
            </a:stretch>
          </a:blipFill>
          <a:ln w="57150" cap="rnd">
            <a:solidFill>
              <a:srgbClr val="EEF0ED"/>
            </a:solidFill>
            <a:prstDash val="solid"/>
            <a:round/>
          </a:ln>
        </p:spPr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78608" y="240915"/>
            <a:ext cx="17730786" cy="9739312"/>
            <a:chOff x="0" y="0"/>
            <a:chExt cx="23641048" cy="1298575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3641050" cy="12985750"/>
            </a:xfrm>
            <a:custGeom>
              <a:avLst/>
              <a:gdLst/>
              <a:ahLst/>
              <a:cxnLst/>
              <a:rect r="r" b="b" t="t" l="l"/>
              <a:pathLst>
                <a:path h="12985750" w="23641050">
                  <a:moveTo>
                    <a:pt x="12700" y="0"/>
                  </a:moveTo>
                  <a:lnTo>
                    <a:pt x="23628350" y="0"/>
                  </a:lnTo>
                  <a:cubicBezTo>
                    <a:pt x="23635336" y="0"/>
                    <a:pt x="23641050" y="5715"/>
                    <a:pt x="23641050" y="12700"/>
                  </a:cubicBezTo>
                  <a:lnTo>
                    <a:pt x="23641050" y="12973050"/>
                  </a:lnTo>
                  <a:cubicBezTo>
                    <a:pt x="23641050" y="12980035"/>
                    <a:pt x="23635336" y="12985750"/>
                    <a:pt x="23628350" y="12985750"/>
                  </a:cubicBezTo>
                  <a:lnTo>
                    <a:pt x="12700" y="12985750"/>
                  </a:lnTo>
                  <a:cubicBezTo>
                    <a:pt x="5715" y="12985750"/>
                    <a:pt x="0" y="12980035"/>
                    <a:pt x="0" y="12973050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12973050"/>
                  </a:lnTo>
                  <a:lnTo>
                    <a:pt x="12700" y="12973050"/>
                  </a:lnTo>
                  <a:lnTo>
                    <a:pt x="12700" y="12960350"/>
                  </a:lnTo>
                  <a:lnTo>
                    <a:pt x="23628350" y="12960350"/>
                  </a:lnTo>
                  <a:lnTo>
                    <a:pt x="23628350" y="12973050"/>
                  </a:lnTo>
                  <a:lnTo>
                    <a:pt x="23615650" y="12973050"/>
                  </a:lnTo>
                  <a:lnTo>
                    <a:pt x="23615650" y="12700"/>
                  </a:lnTo>
                  <a:lnTo>
                    <a:pt x="23628350" y="12700"/>
                  </a:lnTo>
                  <a:lnTo>
                    <a:pt x="23628350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00C1D4"/>
            </a:solidFill>
          </p:spPr>
        </p:sp>
      </p:grpSp>
      <p:sp>
        <p:nvSpPr>
          <p:cNvPr name="AutoShape 4" id="4"/>
          <p:cNvSpPr/>
          <p:nvPr/>
        </p:nvSpPr>
        <p:spPr>
          <a:xfrm>
            <a:off x="278609" y="1996864"/>
            <a:ext cx="15997236" cy="19050"/>
          </a:xfrm>
          <a:prstGeom prst="line">
            <a:avLst/>
          </a:prstGeom>
          <a:ln cap="rnd" w="9525">
            <a:solidFill>
              <a:srgbClr val="00C1D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>
            <a:off x="16256794" y="2020677"/>
            <a:ext cx="1752600" cy="19050"/>
          </a:xfrm>
          <a:prstGeom prst="line">
            <a:avLst/>
          </a:prstGeom>
          <a:ln cap="rnd" w="9525">
            <a:solidFill>
              <a:srgbClr val="00C1D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 rot="37365">
            <a:off x="16256743" y="10004040"/>
            <a:ext cx="1752704" cy="0"/>
          </a:xfrm>
          <a:prstGeom prst="line">
            <a:avLst/>
          </a:prstGeom>
          <a:ln cap="rnd" w="9525">
            <a:solidFill>
              <a:srgbClr val="00C1D4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16709196" y="704294"/>
            <a:ext cx="854941" cy="241858"/>
            <a:chOff x="0" y="0"/>
            <a:chExt cx="1139922" cy="32247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139952" cy="322453"/>
            </a:xfrm>
            <a:custGeom>
              <a:avLst/>
              <a:gdLst/>
              <a:ahLst/>
              <a:cxnLst/>
              <a:rect r="r" b="b" t="t" l="l"/>
              <a:pathLst>
                <a:path h="322453" w="1139952">
                  <a:moveTo>
                    <a:pt x="0" y="0"/>
                  </a:moveTo>
                  <a:lnTo>
                    <a:pt x="1139952" y="0"/>
                  </a:lnTo>
                  <a:lnTo>
                    <a:pt x="1139952" y="322453"/>
                  </a:lnTo>
                  <a:lnTo>
                    <a:pt x="0" y="3224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-209" b="-7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1150145" y="447670"/>
            <a:ext cx="14475600" cy="1400400"/>
            <a:chOff x="0" y="0"/>
            <a:chExt cx="19300800" cy="18672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9300800" cy="1867200"/>
            </a:xfrm>
            <a:custGeom>
              <a:avLst/>
              <a:gdLst/>
              <a:ahLst/>
              <a:cxnLst/>
              <a:rect r="r" b="b" t="t" l="l"/>
              <a:pathLst>
                <a:path h="1867200" w="19300800">
                  <a:moveTo>
                    <a:pt x="0" y="0"/>
                  </a:moveTo>
                  <a:lnTo>
                    <a:pt x="19300800" y="0"/>
                  </a:lnTo>
                  <a:lnTo>
                    <a:pt x="19300800" y="1867200"/>
                  </a:lnTo>
                  <a:lnTo>
                    <a:pt x="0" y="18672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19300800" cy="190530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4500"/>
                </a:lnSpc>
              </a:pPr>
              <a:r>
                <a:rPr lang="en-US" sz="3750">
                  <a:solidFill>
                    <a:srgbClr val="00C1D4"/>
                  </a:solidFill>
                  <a:latin typeface="Poppins"/>
                  <a:ea typeface="Poppins"/>
                  <a:cs typeface="Poppins"/>
                  <a:sym typeface="Poppins"/>
                </a:rPr>
                <a:t>Live Demo</a:t>
              </a: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269926" y="4838742"/>
            <a:ext cx="15748151" cy="5650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16"/>
              </a:lnSpc>
            </a:pPr>
            <a:r>
              <a:rPr lang="en-US" sz="3200" u="sng">
                <a:solidFill>
                  <a:srgbClr val="265D71"/>
                </a:solidFill>
                <a:latin typeface="Poppins"/>
                <a:ea typeface="Poppins"/>
                <a:cs typeface="Poppins"/>
                <a:sym typeface="Poppins"/>
                <a:hlinkClick r:id="rId4" tooltip="http://34.40.51.225:3000/home"/>
              </a:rPr>
              <a:t>Let’s see it live...</a:t>
            </a:r>
            <a:r>
              <a:rPr lang="en-US" sz="3200">
                <a:solidFill>
                  <a:srgbClr val="265D71"/>
                </a:solidFill>
                <a:latin typeface="Poppins"/>
                <a:ea typeface="Poppins"/>
                <a:cs typeface="Poppins"/>
                <a:sym typeface="Poppins"/>
              </a:rPr>
              <a:t> 🚀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16380356" y="9246912"/>
            <a:ext cx="1512450" cy="670865"/>
            <a:chOff x="0" y="0"/>
            <a:chExt cx="2016600" cy="894486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016600" cy="894486"/>
            </a:xfrm>
            <a:custGeom>
              <a:avLst/>
              <a:gdLst/>
              <a:ahLst/>
              <a:cxnLst/>
              <a:rect r="r" b="b" t="t" l="l"/>
              <a:pathLst>
                <a:path h="894486" w="2016600">
                  <a:moveTo>
                    <a:pt x="0" y="0"/>
                  </a:moveTo>
                  <a:lnTo>
                    <a:pt x="2016600" y="0"/>
                  </a:lnTo>
                  <a:lnTo>
                    <a:pt x="2016600" y="894486"/>
                  </a:lnTo>
                  <a:lnTo>
                    <a:pt x="0" y="89448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28575"/>
              <a:ext cx="2016600" cy="92306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240"/>
                </a:lnSpc>
              </a:pPr>
              <a:r>
                <a:rPr lang="en-US" sz="2700">
                  <a:solidFill>
                    <a:srgbClr val="00C1D4"/>
                  </a:solidFill>
                  <a:latin typeface="Poppins"/>
                  <a:ea typeface="Poppins"/>
                  <a:cs typeface="Poppins"/>
                  <a:sym typeface="Poppins"/>
                </a:rPr>
                <a:t>23</a:t>
              </a:r>
            </a:p>
          </p:txBody>
        </p:sp>
      </p:grp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78608" y="240915"/>
            <a:ext cx="17730786" cy="9739312"/>
            <a:chOff x="0" y="0"/>
            <a:chExt cx="23641048" cy="1298575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3641050" cy="12985750"/>
            </a:xfrm>
            <a:custGeom>
              <a:avLst/>
              <a:gdLst/>
              <a:ahLst/>
              <a:cxnLst/>
              <a:rect r="r" b="b" t="t" l="l"/>
              <a:pathLst>
                <a:path h="12985750" w="23641050">
                  <a:moveTo>
                    <a:pt x="12700" y="0"/>
                  </a:moveTo>
                  <a:lnTo>
                    <a:pt x="23628350" y="0"/>
                  </a:lnTo>
                  <a:cubicBezTo>
                    <a:pt x="23635336" y="0"/>
                    <a:pt x="23641050" y="5715"/>
                    <a:pt x="23641050" y="12700"/>
                  </a:cubicBezTo>
                  <a:lnTo>
                    <a:pt x="23641050" y="12973050"/>
                  </a:lnTo>
                  <a:cubicBezTo>
                    <a:pt x="23641050" y="12980035"/>
                    <a:pt x="23635336" y="12985750"/>
                    <a:pt x="23628350" y="12985750"/>
                  </a:cubicBezTo>
                  <a:lnTo>
                    <a:pt x="12700" y="12985750"/>
                  </a:lnTo>
                  <a:cubicBezTo>
                    <a:pt x="5715" y="12985750"/>
                    <a:pt x="0" y="12980035"/>
                    <a:pt x="0" y="12973050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12973050"/>
                  </a:lnTo>
                  <a:lnTo>
                    <a:pt x="12700" y="12973050"/>
                  </a:lnTo>
                  <a:lnTo>
                    <a:pt x="12700" y="12960350"/>
                  </a:lnTo>
                  <a:lnTo>
                    <a:pt x="23628350" y="12960350"/>
                  </a:lnTo>
                  <a:lnTo>
                    <a:pt x="23628350" y="12973050"/>
                  </a:lnTo>
                  <a:lnTo>
                    <a:pt x="23615650" y="12973050"/>
                  </a:lnTo>
                  <a:lnTo>
                    <a:pt x="23615650" y="12700"/>
                  </a:lnTo>
                  <a:lnTo>
                    <a:pt x="23628350" y="12700"/>
                  </a:lnTo>
                  <a:lnTo>
                    <a:pt x="23628350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00C1D4"/>
            </a:solidFill>
          </p:spPr>
        </p:sp>
      </p:grpSp>
      <p:sp>
        <p:nvSpPr>
          <p:cNvPr name="AutoShape 4" id="4"/>
          <p:cNvSpPr/>
          <p:nvPr/>
        </p:nvSpPr>
        <p:spPr>
          <a:xfrm>
            <a:off x="278609" y="1996864"/>
            <a:ext cx="15997236" cy="19050"/>
          </a:xfrm>
          <a:prstGeom prst="line">
            <a:avLst/>
          </a:prstGeom>
          <a:ln cap="rnd" w="9525">
            <a:solidFill>
              <a:srgbClr val="00C1D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>
            <a:off x="16256794" y="2020677"/>
            <a:ext cx="1752600" cy="19050"/>
          </a:xfrm>
          <a:prstGeom prst="line">
            <a:avLst/>
          </a:prstGeom>
          <a:ln cap="rnd" w="9525">
            <a:solidFill>
              <a:srgbClr val="00C1D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 rot="37365">
            <a:off x="16256743" y="10004040"/>
            <a:ext cx="1752704" cy="0"/>
          </a:xfrm>
          <a:prstGeom prst="line">
            <a:avLst/>
          </a:prstGeom>
          <a:ln cap="rnd" w="9525">
            <a:solidFill>
              <a:srgbClr val="00C1D4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16709196" y="704294"/>
            <a:ext cx="854941" cy="241858"/>
            <a:chOff x="0" y="0"/>
            <a:chExt cx="1139922" cy="32247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139952" cy="322453"/>
            </a:xfrm>
            <a:custGeom>
              <a:avLst/>
              <a:gdLst/>
              <a:ahLst/>
              <a:cxnLst/>
              <a:rect r="r" b="b" t="t" l="l"/>
              <a:pathLst>
                <a:path h="322453" w="1139952">
                  <a:moveTo>
                    <a:pt x="0" y="0"/>
                  </a:moveTo>
                  <a:lnTo>
                    <a:pt x="1139952" y="0"/>
                  </a:lnTo>
                  <a:lnTo>
                    <a:pt x="1139952" y="322453"/>
                  </a:lnTo>
                  <a:lnTo>
                    <a:pt x="0" y="3224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-209" b="-7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1150145" y="447670"/>
            <a:ext cx="14475600" cy="1400400"/>
            <a:chOff x="0" y="0"/>
            <a:chExt cx="19300800" cy="18672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9300800" cy="1867200"/>
            </a:xfrm>
            <a:custGeom>
              <a:avLst/>
              <a:gdLst/>
              <a:ahLst/>
              <a:cxnLst/>
              <a:rect r="r" b="b" t="t" l="l"/>
              <a:pathLst>
                <a:path h="1867200" w="19300800">
                  <a:moveTo>
                    <a:pt x="0" y="0"/>
                  </a:moveTo>
                  <a:lnTo>
                    <a:pt x="19300800" y="0"/>
                  </a:lnTo>
                  <a:lnTo>
                    <a:pt x="19300800" y="1867200"/>
                  </a:lnTo>
                  <a:lnTo>
                    <a:pt x="0" y="18672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19300800" cy="190530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4320"/>
                </a:lnSpc>
              </a:pPr>
              <a:r>
                <a:rPr lang="en-US" sz="3600">
                  <a:solidFill>
                    <a:srgbClr val="00C1D4"/>
                  </a:solidFill>
                  <a:latin typeface="Poppins"/>
                  <a:ea typeface="Poppins"/>
                  <a:cs typeface="Poppins"/>
                  <a:sym typeface="Poppins"/>
                </a:rPr>
                <a:t>Conclusion &amp; Key Achievements</a:t>
              </a: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028700" y="2471970"/>
            <a:ext cx="15748151" cy="6023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6000"/>
              </a:lnSpc>
              <a:buFont typeface="Arial"/>
              <a:buChar char="•"/>
            </a:pPr>
            <a:r>
              <a:rPr lang="en-US" sz="2400">
                <a:solidFill>
                  <a:srgbClr val="265D71"/>
                </a:solidFill>
                <a:latin typeface="Poppins"/>
                <a:ea typeface="Poppins"/>
                <a:cs typeface="Poppins"/>
                <a:sym typeface="Poppins"/>
              </a:rPr>
              <a:t>Tr</a:t>
            </a:r>
            <a:r>
              <a:rPr lang="en-US" sz="2400">
                <a:solidFill>
                  <a:srgbClr val="265D71"/>
                </a:solidFill>
                <a:latin typeface="Poppins"/>
                <a:ea typeface="Poppins"/>
                <a:cs typeface="Poppins"/>
                <a:sym typeface="Poppins"/>
              </a:rPr>
              <a:t>ansformed slow system into a fast, scala</a:t>
            </a:r>
            <a:r>
              <a:rPr lang="en-US" sz="2400">
                <a:solidFill>
                  <a:srgbClr val="265D71"/>
                </a:solidFill>
                <a:latin typeface="Poppins"/>
                <a:ea typeface="Poppins"/>
                <a:cs typeface="Poppins"/>
                <a:sym typeface="Poppins"/>
              </a:rPr>
              <a:t>ble real-time</a:t>
            </a:r>
            <a:r>
              <a:rPr lang="en-US" sz="2400">
                <a:solidFill>
                  <a:srgbClr val="265D71"/>
                </a:solidFill>
                <a:latin typeface="Poppins"/>
                <a:ea typeface="Poppins"/>
                <a:cs typeface="Poppins"/>
                <a:sym typeface="Poppins"/>
              </a:rPr>
              <a:t> taxi fleet monitoring platform</a:t>
            </a:r>
          </a:p>
          <a:p>
            <a:pPr algn="l" marL="518160" indent="-259080" lvl="1">
              <a:lnSpc>
                <a:spcPts val="6000"/>
              </a:lnSpc>
              <a:buFont typeface="Arial"/>
              <a:buChar char="•"/>
            </a:pPr>
            <a:r>
              <a:rPr lang="en-US" sz="2400">
                <a:solidFill>
                  <a:srgbClr val="265D71"/>
                </a:solidFill>
                <a:latin typeface="Poppins"/>
                <a:ea typeface="Poppins"/>
                <a:cs typeface="Poppins"/>
                <a:sym typeface="Poppins"/>
              </a:rPr>
              <a:t>Reduced average event processing time from ~35s or higher to &lt;2s per message</a:t>
            </a:r>
          </a:p>
          <a:p>
            <a:pPr algn="l" marL="518160" indent="-259080" lvl="1">
              <a:lnSpc>
                <a:spcPts val="6000"/>
              </a:lnSpc>
              <a:buFont typeface="Arial"/>
              <a:buChar char="•"/>
            </a:pPr>
            <a:r>
              <a:rPr lang="en-US" sz="2400">
                <a:solidFill>
                  <a:srgbClr val="265D71"/>
                </a:solidFill>
                <a:latin typeface="Poppins"/>
                <a:ea typeface="Poppins"/>
                <a:cs typeface="Poppins"/>
                <a:sym typeface="Poppins"/>
              </a:rPr>
              <a:t>Supports 9,000+ taxis simultaneously without performance degradation</a:t>
            </a:r>
          </a:p>
          <a:p>
            <a:pPr algn="l" marL="518160" indent="-259080" lvl="1">
              <a:lnSpc>
                <a:spcPts val="6000"/>
              </a:lnSpc>
              <a:buFont typeface="Arial"/>
              <a:buChar char="•"/>
            </a:pPr>
            <a:r>
              <a:rPr lang="en-US" sz="2400">
                <a:solidFill>
                  <a:srgbClr val="265D71"/>
                </a:solidFill>
                <a:latin typeface="Poppins"/>
                <a:ea typeface="Poppins"/>
                <a:cs typeface="Poppins"/>
                <a:sym typeface="Poppins"/>
              </a:rPr>
              <a:t>95% of messages processed within 2s across </a:t>
            </a:r>
            <a:r>
              <a:rPr lang="en-US" sz="2400">
                <a:solidFill>
                  <a:srgbClr val="265D71"/>
                </a:solidFill>
                <a:latin typeface="Poppins"/>
                <a:ea typeface="Poppins"/>
                <a:cs typeface="Poppins"/>
                <a:sym typeface="Poppins"/>
              </a:rPr>
              <a:t>all load levels</a:t>
            </a:r>
          </a:p>
          <a:p>
            <a:pPr algn="l" marL="518160" indent="-259080" lvl="1">
              <a:lnSpc>
                <a:spcPts val="6000"/>
              </a:lnSpc>
              <a:buFont typeface="Arial"/>
              <a:buChar char="•"/>
            </a:pPr>
            <a:r>
              <a:rPr lang="en-US" sz="2400">
                <a:solidFill>
                  <a:srgbClr val="265D71"/>
                </a:solidFill>
                <a:latin typeface="Poppins"/>
                <a:ea typeface="Poppins"/>
                <a:cs typeface="Poppins"/>
                <a:sym typeface="Poppins"/>
              </a:rPr>
              <a:t>Smooth pipeline operation with no bottlenecks under heavy load</a:t>
            </a:r>
          </a:p>
          <a:p>
            <a:pPr algn="l" marL="518160" indent="-259080" lvl="1">
              <a:lnSpc>
                <a:spcPts val="6000"/>
              </a:lnSpc>
              <a:buFont typeface="Arial"/>
              <a:buChar char="•"/>
            </a:pPr>
            <a:r>
              <a:rPr lang="en-US" sz="2400">
                <a:solidFill>
                  <a:srgbClr val="265D71"/>
                </a:solidFill>
                <a:latin typeface="Poppins"/>
                <a:ea typeface="Poppins"/>
                <a:cs typeface="Poppins"/>
                <a:sym typeface="Poppins"/>
              </a:rPr>
              <a:t>Fast RocksDB checkpointing (&lt;1s) ensures quick failure recovery</a:t>
            </a:r>
          </a:p>
          <a:p>
            <a:pPr algn="l" marL="518160" indent="-259080" lvl="1">
              <a:lnSpc>
                <a:spcPts val="6000"/>
              </a:lnSpc>
              <a:buFont typeface="Arial"/>
              <a:buChar char="•"/>
            </a:pPr>
            <a:r>
              <a:rPr lang="en-US" sz="2400">
                <a:solidFill>
                  <a:srgbClr val="265D71"/>
                </a:solidFill>
                <a:latin typeface="Poppins"/>
                <a:ea typeface="Poppins"/>
                <a:cs typeface="Poppins"/>
                <a:sym typeface="Poppins"/>
              </a:rPr>
              <a:t>Im</a:t>
            </a:r>
            <a:r>
              <a:rPr lang="en-US" sz="2400">
                <a:solidFill>
                  <a:srgbClr val="265D71"/>
                </a:solidFill>
                <a:latin typeface="Poppins"/>
                <a:ea typeface="Poppins"/>
                <a:cs typeface="Poppins"/>
                <a:sym typeface="Poppins"/>
              </a:rPr>
              <a:t>provements are driven by optimized state management, memo</a:t>
            </a:r>
            <a:r>
              <a:rPr lang="en-US" sz="2400">
                <a:solidFill>
                  <a:srgbClr val="265D71"/>
                </a:solidFill>
                <a:latin typeface="Poppins"/>
                <a:ea typeface="Poppins"/>
                <a:cs typeface="Poppins"/>
                <a:sym typeface="Poppins"/>
              </a:rPr>
              <a:t>ry tuning, and operat</a:t>
            </a:r>
            <a:r>
              <a:rPr lang="en-US" sz="2400">
                <a:solidFill>
                  <a:srgbClr val="265D71"/>
                </a:solidFill>
                <a:latin typeface="Poppins"/>
                <a:ea typeface="Poppins"/>
                <a:cs typeface="Poppins"/>
                <a:sym typeface="Poppins"/>
              </a:rPr>
              <a:t>or design</a:t>
            </a:r>
          </a:p>
          <a:p>
            <a:pPr algn="l" marL="518160" indent="-259080" lvl="1">
              <a:lnSpc>
                <a:spcPts val="6000"/>
              </a:lnSpc>
              <a:buFont typeface="Arial"/>
              <a:buChar char="•"/>
            </a:pPr>
            <a:r>
              <a:rPr lang="en-US" sz="2400">
                <a:solidFill>
                  <a:srgbClr val="265D71"/>
                </a:solidFill>
                <a:latin typeface="Poppins"/>
                <a:ea typeface="Poppins"/>
                <a:cs typeface="Poppins"/>
                <a:sym typeface="Poppins"/>
              </a:rPr>
              <a:t>System is reliable and ready for real-time taxi fleet traffic monitoring systems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16380356" y="9246912"/>
            <a:ext cx="1512450" cy="670865"/>
            <a:chOff x="0" y="0"/>
            <a:chExt cx="2016600" cy="894486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016600" cy="894486"/>
            </a:xfrm>
            <a:custGeom>
              <a:avLst/>
              <a:gdLst/>
              <a:ahLst/>
              <a:cxnLst/>
              <a:rect r="r" b="b" t="t" l="l"/>
              <a:pathLst>
                <a:path h="894486" w="2016600">
                  <a:moveTo>
                    <a:pt x="0" y="0"/>
                  </a:moveTo>
                  <a:lnTo>
                    <a:pt x="2016600" y="0"/>
                  </a:lnTo>
                  <a:lnTo>
                    <a:pt x="2016600" y="894486"/>
                  </a:lnTo>
                  <a:lnTo>
                    <a:pt x="0" y="89448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28575"/>
              <a:ext cx="2016600" cy="92306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240"/>
                </a:lnSpc>
              </a:pPr>
              <a:r>
                <a:rPr lang="en-US" sz="2700">
                  <a:solidFill>
                    <a:srgbClr val="00C1D4"/>
                  </a:solidFill>
                  <a:latin typeface="Poppins"/>
                  <a:ea typeface="Poppins"/>
                  <a:cs typeface="Poppins"/>
                  <a:sym typeface="Poppins"/>
                </a:rPr>
                <a:t>24</a:t>
              </a:r>
            </a:p>
          </p:txBody>
        </p:sp>
      </p:grp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78608" y="273844"/>
            <a:ext cx="17730786" cy="9739312"/>
            <a:chOff x="0" y="0"/>
            <a:chExt cx="23641048" cy="1298575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3641050" cy="12985750"/>
            </a:xfrm>
            <a:custGeom>
              <a:avLst/>
              <a:gdLst/>
              <a:ahLst/>
              <a:cxnLst/>
              <a:rect r="r" b="b" t="t" l="l"/>
              <a:pathLst>
                <a:path h="12985750" w="23641050">
                  <a:moveTo>
                    <a:pt x="12700" y="0"/>
                  </a:moveTo>
                  <a:lnTo>
                    <a:pt x="23628350" y="0"/>
                  </a:lnTo>
                  <a:cubicBezTo>
                    <a:pt x="23635336" y="0"/>
                    <a:pt x="23641050" y="5715"/>
                    <a:pt x="23641050" y="12700"/>
                  </a:cubicBezTo>
                  <a:lnTo>
                    <a:pt x="23641050" y="12973050"/>
                  </a:lnTo>
                  <a:cubicBezTo>
                    <a:pt x="23641050" y="12980035"/>
                    <a:pt x="23635336" y="12985750"/>
                    <a:pt x="23628350" y="12985750"/>
                  </a:cubicBezTo>
                  <a:lnTo>
                    <a:pt x="12700" y="12985750"/>
                  </a:lnTo>
                  <a:cubicBezTo>
                    <a:pt x="5715" y="12985750"/>
                    <a:pt x="0" y="12980035"/>
                    <a:pt x="0" y="12973050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12973050"/>
                  </a:lnTo>
                  <a:lnTo>
                    <a:pt x="12700" y="12973050"/>
                  </a:lnTo>
                  <a:lnTo>
                    <a:pt x="12700" y="12960350"/>
                  </a:lnTo>
                  <a:lnTo>
                    <a:pt x="23628350" y="12960350"/>
                  </a:lnTo>
                  <a:lnTo>
                    <a:pt x="23628350" y="12973050"/>
                  </a:lnTo>
                  <a:lnTo>
                    <a:pt x="23615650" y="12973050"/>
                  </a:lnTo>
                  <a:lnTo>
                    <a:pt x="23615650" y="12700"/>
                  </a:lnTo>
                  <a:lnTo>
                    <a:pt x="23628350" y="12700"/>
                  </a:lnTo>
                  <a:lnTo>
                    <a:pt x="23628350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00C1D4"/>
            </a:solidFill>
          </p:spPr>
        </p:sp>
      </p:grpSp>
      <p:sp>
        <p:nvSpPr>
          <p:cNvPr name="AutoShape 4" id="4"/>
          <p:cNvSpPr/>
          <p:nvPr/>
        </p:nvSpPr>
        <p:spPr>
          <a:xfrm rot="4093">
            <a:off x="278603" y="2012157"/>
            <a:ext cx="15997247" cy="0"/>
          </a:xfrm>
          <a:prstGeom prst="line">
            <a:avLst/>
          </a:prstGeom>
          <a:ln cap="rnd" w="9525">
            <a:solidFill>
              <a:srgbClr val="00C1D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 rot="37365">
            <a:off x="16256743" y="2011152"/>
            <a:ext cx="1752704" cy="0"/>
          </a:xfrm>
          <a:prstGeom prst="line">
            <a:avLst/>
          </a:prstGeom>
          <a:ln cap="rnd" w="9525">
            <a:solidFill>
              <a:srgbClr val="00C1D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 rot="37365">
            <a:off x="16256743" y="10004040"/>
            <a:ext cx="1752704" cy="0"/>
          </a:xfrm>
          <a:prstGeom prst="line">
            <a:avLst/>
          </a:prstGeom>
          <a:ln cap="rnd" w="9525">
            <a:solidFill>
              <a:srgbClr val="00C1D4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16709196" y="704294"/>
            <a:ext cx="854941" cy="241858"/>
            <a:chOff x="0" y="0"/>
            <a:chExt cx="1139922" cy="32247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139952" cy="322453"/>
            </a:xfrm>
            <a:custGeom>
              <a:avLst/>
              <a:gdLst/>
              <a:ahLst/>
              <a:cxnLst/>
              <a:rect r="r" b="b" t="t" l="l"/>
              <a:pathLst>
                <a:path h="322453" w="1139952">
                  <a:moveTo>
                    <a:pt x="0" y="0"/>
                  </a:moveTo>
                  <a:lnTo>
                    <a:pt x="1139952" y="0"/>
                  </a:lnTo>
                  <a:lnTo>
                    <a:pt x="1139952" y="322453"/>
                  </a:lnTo>
                  <a:lnTo>
                    <a:pt x="0" y="3224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-209" b="-7"/>
              </a:stretch>
            </a:blipFill>
          </p:spPr>
        </p:sp>
      </p:grpSp>
      <p:sp>
        <p:nvSpPr>
          <p:cNvPr name="AutoShape 9" id="9"/>
          <p:cNvSpPr/>
          <p:nvPr/>
        </p:nvSpPr>
        <p:spPr>
          <a:xfrm rot="5389414">
            <a:off x="4001430" y="6920093"/>
            <a:ext cx="6186971" cy="0"/>
          </a:xfrm>
          <a:prstGeom prst="line">
            <a:avLst/>
          </a:prstGeom>
          <a:ln cap="rnd" w="9525">
            <a:solidFill>
              <a:srgbClr val="00C1D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0" id="10"/>
          <p:cNvSpPr/>
          <p:nvPr/>
        </p:nvSpPr>
        <p:spPr>
          <a:xfrm rot="7379">
            <a:off x="278598" y="3836146"/>
            <a:ext cx="8874937" cy="0"/>
          </a:xfrm>
          <a:prstGeom prst="line">
            <a:avLst/>
          </a:prstGeom>
          <a:ln cap="rnd" w="9525">
            <a:solidFill>
              <a:srgbClr val="00C1D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1" id="11"/>
          <p:cNvSpPr/>
          <p:nvPr/>
        </p:nvSpPr>
        <p:spPr>
          <a:xfrm>
            <a:off x="4274242" y="5143407"/>
            <a:ext cx="9739519" cy="9525"/>
          </a:xfrm>
          <a:prstGeom prst="line">
            <a:avLst/>
          </a:prstGeom>
          <a:ln cap="rnd" w="9525">
            <a:solidFill>
              <a:srgbClr val="00C1D4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2" id="12"/>
          <p:cNvGrpSpPr/>
          <p:nvPr/>
        </p:nvGrpSpPr>
        <p:grpSpPr>
          <a:xfrm rot="0">
            <a:off x="278608" y="273844"/>
            <a:ext cx="17730786" cy="9739312"/>
            <a:chOff x="0" y="0"/>
            <a:chExt cx="23641048" cy="1298575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3641050" cy="12985750"/>
            </a:xfrm>
            <a:custGeom>
              <a:avLst/>
              <a:gdLst/>
              <a:ahLst/>
              <a:cxnLst/>
              <a:rect r="r" b="b" t="t" l="l"/>
              <a:pathLst>
                <a:path h="12985750" w="23641050">
                  <a:moveTo>
                    <a:pt x="12700" y="0"/>
                  </a:moveTo>
                  <a:lnTo>
                    <a:pt x="23628350" y="0"/>
                  </a:lnTo>
                  <a:cubicBezTo>
                    <a:pt x="23635336" y="0"/>
                    <a:pt x="23641050" y="5715"/>
                    <a:pt x="23641050" y="12700"/>
                  </a:cubicBezTo>
                  <a:lnTo>
                    <a:pt x="23641050" y="12973050"/>
                  </a:lnTo>
                  <a:cubicBezTo>
                    <a:pt x="23641050" y="12980035"/>
                    <a:pt x="23635336" y="12985750"/>
                    <a:pt x="23628350" y="12985750"/>
                  </a:cubicBezTo>
                  <a:lnTo>
                    <a:pt x="12700" y="12985750"/>
                  </a:lnTo>
                  <a:cubicBezTo>
                    <a:pt x="5715" y="12985750"/>
                    <a:pt x="0" y="12980035"/>
                    <a:pt x="0" y="12973050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12973050"/>
                  </a:lnTo>
                  <a:lnTo>
                    <a:pt x="12700" y="12973050"/>
                  </a:lnTo>
                  <a:lnTo>
                    <a:pt x="12700" y="12960350"/>
                  </a:lnTo>
                  <a:lnTo>
                    <a:pt x="23628350" y="12960350"/>
                  </a:lnTo>
                  <a:lnTo>
                    <a:pt x="23628350" y="12973050"/>
                  </a:lnTo>
                  <a:lnTo>
                    <a:pt x="23615650" y="12973050"/>
                  </a:lnTo>
                  <a:lnTo>
                    <a:pt x="23615650" y="12700"/>
                  </a:lnTo>
                  <a:lnTo>
                    <a:pt x="23628350" y="12700"/>
                  </a:lnTo>
                  <a:lnTo>
                    <a:pt x="23628350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00C1D4"/>
            </a:solid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1028700" y="8658439"/>
            <a:ext cx="2013959" cy="581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>
                <a:solidFill>
                  <a:srgbClr val="00C1D4"/>
                </a:solidFill>
                <a:latin typeface="Poppins"/>
                <a:ea typeface="Poppins"/>
                <a:cs typeface="Poppins"/>
                <a:sym typeface="Poppins"/>
              </a:rPr>
              <a:t>tuhh.de</a:t>
            </a:r>
          </a:p>
        </p:txBody>
      </p:sp>
      <p:sp>
        <p:nvSpPr>
          <p:cNvPr name="AutoShape 15" id="15"/>
          <p:cNvSpPr/>
          <p:nvPr/>
        </p:nvSpPr>
        <p:spPr>
          <a:xfrm rot="7379">
            <a:off x="278598" y="7951812"/>
            <a:ext cx="8874926" cy="0"/>
          </a:xfrm>
          <a:prstGeom prst="line">
            <a:avLst/>
          </a:prstGeom>
          <a:ln cap="rnd" w="9525">
            <a:solidFill>
              <a:srgbClr val="00C1D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6" id="16"/>
          <p:cNvSpPr/>
          <p:nvPr/>
        </p:nvSpPr>
        <p:spPr>
          <a:xfrm rot="31664">
            <a:off x="7085347" y="5899804"/>
            <a:ext cx="2068222" cy="0"/>
          </a:xfrm>
          <a:prstGeom prst="line">
            <a:avLst/>
          </a:prstGeom>
          <a:ln cap="rnd" w="9525">
            <a:solidFill>
              <a:srgbClr val="00C1D4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7" id="17"/>
          <p:cNvGrpSpPr/>
          <p:nvPr/>
        </p:nvGrpSpPr>
        <p:grpSpPr>
          <a:xfrm rot="0">
            <a:off x="7085390" y="3840909"/>
            <a:ext cx="2068125" cy="2068125"/>
            <a:chOff x="0" y="0"/>
            <a:chExt cx="2757500" cy="27575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2757424" cy="2757551"/>
            </a:xfrm>
            <a:custGeom>
              <a:avLst/>
              <a:gdLst/>
              <a:ahLst/>
              <a:cxnLst/>
              <a:rect r="r" b="b" t="t" l="l"/>
              <a:pathLst>
                <a:path h="2757551" w="2757424">
                  <a:moveTo>
                    <a:pt x="0" y="1378712"/>
                  </a:moveTo>
                  <a:cubicBezTo>
                    <a:pt x="0" y="617347"/>
                    <a:pt x="617347" y="0"/>
                    <a:pt x="1378712" y="0"/>
                  </a:cubicBezTo>
                  <a:lnTo>
                    <a:pt x="1378712" y="12700"/>
                  </a:lnTo>
                  <a:lnTo>
                    <a:pt x="1378712" y="0"/>
                  </a:lnTo>
                  <a:cubicBezTo>
                    <a:pt x="2140204" y="0"/>
                    <a:pt x="2757424" y="617347"/>
                    <a:pt x="2757424" y="1378712"/>
                  </a:cubicBezTo>
                  <a:lnTo>
                    <a:pt x="2744724" y="1378712"/>
                  </a:lnTo>
                  <a:lnTo>
                    <a:pt x="2757424" y="1378712"/>
                  </a:lnTo>
                  <a:cubicBezTo>
                    <a:pt x="2757424" y="2140204"/>
                    <a:pt x="2140077" y="2757424"/>
                    <a:pt x="1378712" y="2757424"/>
                  </a:cubicBezTo>
                  <a:lnTo>
                    <a:pt x="1378712" y="2744724"/>
                  </a:lnTo>
                  <a:lnTo>
                    <a:pt x="1378712" y="2757424"/>
                  </a:lnTo>
                  <a:cubicBezTo>
                    <a:pt x="617347" y="2757551"/>
                    <a:pt x="0" y="2140204"/>
                    <a:pt x="0" y="1378712"/>
                  </a:cubicBezTo>
                  <a:lnTo>
                    <a:pt x="12700" y="1378712"/>
                  </a:lnTo>
                  <a:lnTo>
                    <a:pt x="25400" y="1378712"/>
                  </a:lnTo>
                  <a:lnTo>
                    <a:pt x="12700" y="1378712"/>
                  </a:lnTo>
                  <a:lnTo>
                    <a:pt x="0" y="1378712"/>
                  </a:lnTo>
                  <a:moveTo>
                    <a:pt x="25400" y="1378712"/>
                  </a:moveTo>
                  <a:cubicBezTo>
                    <a:pt x="25400" y="1385697"/>
                    <a:pt x="19685" y="1391412"/>
                    <a:pt x="12700" y="1391412"/>
                  </a:cubicBezTo>
                  <a:cubicBezTo>
                    <a:pt x="5715" y="1391412"/>
                    <a:pt x="0" y="1385697"/>
                    <a:pt x="0" y="1378712"/>
                  </a:cubicBezTo>
                  <a:cubicBezTo>
                    <a:pt x="0" y="1371727"/>
                    <a:pt x="5715" y="1366012"/>
                    <a:pt x="12700" y="1366012"/>
                  </a:cubicBezTo>
                  <a:cubicBezTo>
                    <a:pt x="19685" y="1366012"/>
                    <a:pt x="25400" y="1371727"/>
                    <a:pt x="25400" y="1378712"/>
                  </a:cubicBezTo>
                  <a:cubicBezTo>
                    <a:pt x="25400" y="2126107"/>
                    <a:pt x="631317" y="2732024"/>
                    <a:pt x="1378712" y="2732024"/>
                  </a:cubicBezTo>
                  <a:cubicBezTo>
                    <a:pt x="2126107" y="2732024"/>
                    <a:pt x="2732024" y="2126107"/>
                    <a:pt x="2732024" y="1378712"/>
                  </a:cubicBezTo>
                  <a:cubicBezTo>
                    <a:pt x="2732024" y="631317"/>
                    <a:pt x="2126234" y="25400"/>
                    <a:pt x="1378712" y="25400"/>
                  </a:cubicBezTo>
                  <a:lnTo>
                    <a:pt x="1378712" y="12700"/>
                  </a:lnTo>
                  <a:lnTo>
                    <a:pt x="1378712" y="25400"/>
                  </a:lnTo>
                  <a:cubicBezTo>
                    <a:pt x="631317" y="25400"/>
                    <a:pt x="25400" y="631317"/>
                    <a:pt x="25400" y="1378712"/>
                  </a:cubicBezTo>
                  <a:close/>
                </a:path>
              </a:pathLst>
            </a:custGeom>
            <a:solidFill>
              <a:srgbClr val="00C1D4"/>
            </a:solid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7085390" y="5886030"/>
            <a:ext cx="2068125" cy="2068125"/>
            <a:chOff x="0" y="0"/>
            <a:chExt cx="2757500" cy="27575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2757424" cy="2757551"/>
            </a:xfrm>
            <a:custGeom>
              <a:avLst/>
              <a:gdLst/>
              <a:ahLst/>
              <a:cxnLst/>
              <a:rect r="r" b="b" t="t" l="l"/>
              <a:pathLst>
                <a:path h="2757551" w="2757424">
                  <a:moveTo>
                    <a:pt x="0" y="1378712"/>
                  </a:moveTo>
                  <a:cubicBezTo>
                    <a:pt x="0" y="617347"/>
                    <a:pt x="617347" y="0"/>
                    <a:pt x="1378712" y="0"/>
                  </a:cubicBezTo>
                  <a:lnTo>
                    <a:pt x="1378712" y="12700"/>
                  </a:lnTo>
                  <a:lnTo>
                    <a:pt x="1378712" y="0"/>
                  </a:lnTo>
                  <a:cubicBezTo>
                    <a:pt x="2140204" y="0"/>
                    <a:pt x="2757424" y="617347"/>
                    <a:pt x="2757424" y="1378712"/>
                  </a:cubicBezTo>
                  <a:lnTo>
                    <a:pt x="2744724" y="1378712"/>
                  </a:lnTo>
                  <a:lnTo>
                    <a:pt x="2757424" y="1378712"/>
                  </a:lnTo>
                  <a:cubicBezTo>
                    <a:pt x="2757424" y="2140204"/>
                    <a:pt x="2140077" y="2757424"/>
                    <a:pt x="1378712" y="2757424"/>
                  </a:cubicBezTo>
                  <a:lnTo>
                    <a:pt x="1378712" y="2744724"/>
                  </a:lnTo>
                  <a:lnTo>
                    <a:pt x="1378712" y="2757424"/>
                  </a:lnTo>
                  <a:cubicBezTo>
                    <a:pt x="617347" y="2757551"/>
                    <a:pt x="0" y="2140204"/>
                    <a:pt x="0" y="1378712"/>
                  </a:cubicBezTo>
                  <a:lnTo>
                    <a:pt x="12700" y="1378712"/>
                  </a:lnTo>
                  <a:lnTo>
                    <a:pt x="25400" y="1378712"/>
                  </a:lnTo>
                  <a:lnTo>
                    <a:pt x="12700" y="1378712"/>
                  </a:lnTo>
                  <a:lnTo>
                    <a:pt x="0" y="1378712"/>
                  </a:lnTo>
                  <a:moveTo>
                    <a:pt x="25400" y="1378712"/>
                  </a:moveTo>
                  <a:cubicBezTo>
                    <a:pt x="25400" y="1385697"/>
                    <a:pt x="19685" y="1391412"/>
                    <a:pt x="12700" y="1391412"/>
                  </a:cubicBezTo>
                  <a:cubicBezTo>
                    <a:pt x="5715" y="1391412"/>
                    <a:pt x="0" y="1385697"/>
                    <a:pt x="0" y="1378712"/>
                  </a:cubicBezTo>
                  <a:cubicBezTo>
                    <a:pt x="0" y="1371727"/>
                    <a:pt x="5715" y="1366012"/>
                    <a:pt x="12700" y="1366012"/>
                  </a:cubicBezTo>
                  <a:cubicBezTo>
                    <a:pt x="19685" y="1366012"/>
                    <a:pt x="25400" y="1371727"/>
                    <a:pt x="25400" y="1378712"/>
                  </a:cubicBezTo>
                  <a:cubicBezTo>
                    <a:pt x="25400" y="2126107"/>
                    <a:pt x="631317" y="2732024"/>
                    <a:pt x="1378712" y="2732024"/>
                  </a:cubicBezTo>
                  <a:cubicBezTo>
                    <a:pt x="2126107" y="2732024"/>
                    <a:pt x="2732024" y="2126107"/>
                    <a:pt x="2732024" y="1378712"/>
                  </a:cubicBezTo>
                  <a:cubicBezTo>
                    <a:pt x="2732024" y="631317"/>
                    <a:pt x="2126234" y="25400"/>
                    <a:pt x="1378712" y="25400"/>
                  </a:cubicBezTo>
                  <a:lnTo>
                    <a:pt x="1378712" y="12700"/>
                  </a:lnTo>
                  <a:lnTo>
                    <a:pt x="1378712" y="25400"/>
                  </a:lnTo>
                  <a:cubicBezTo>
                    <a:pt x="631317" y="25400"/>
                    <a:pt x="25400" y="631317"/>
                    <a:pt x="25400" y="1378712"/>
                  </a:cubicBezTo>
                  <a:close/>
                </a:path>
              </a:pathLst>
            </a:custGeom>
            <a:solidFill>
              <a:srgbClr val="00C1D4"/>
            </a:solidFill>
          </p:spPr>
        </p:sp>
      </p:grpSp>
      <p:grpSp>
        <p:nvGrpSpPr>
          <p:cNvPr name="Group 21" id="21"/>
          <p:cNvGrpSpPr/>
          <p:nvPr/>
        </p:nvGrpSpPr>
        <p:grpSpPr>
          <a:xfrm rot="0">
            <a:off x="7085390" y="7945440"/>
            <a:ext cx="2068125" cy="2068125"/>
            <a:chOff x="0" y="0"/>
            <a:chExt cx="2757500" cy="27575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2757424" cy="2757551"/>
            </a:xfrm>
            <a:custGeom>
              <a:avLst/>
              <a:gdLst/>
              <a:ahLst/>
              <a:cxnLst/>
              <a:rect r="r" b="b" t="t" l="l"/>
              <a:pathLst>
                <a:path h="2757551" w="2757424">
                  <a:moveTo>
                    <a:pt x="0" y="1378712"/>
                  </a:moveTo>
                  <a:cubicBezTo>
                    <a:pt x="0" y="617347"/>
                    <a:pt x="617347" y="0"/>
                    <a:pt x="1378712" y="0"/>
                  </a:cubicBezTo>
                  <a:lnTo>
                    <a:pt x="1378712" y="12700"/>
                  </a:lnTo>
                  <a:lnTo>
                    <a:pt x="1378712" y="0"/>
                  </a:lnTo>
                  <a:cubicBezTo>
                    <a:pt x="2140204" y="0"/>
                    <a:pt x="2757424" y="617347"/>
                    <a:pt x="2757424" y="1378712"/>
                  </a:cubicBezTo>
                  <a:lnTo>
                    <a:pt x="2744724" y="1378712"/>
                  </a:lnTo>
                  <a:lnTo>
                    <a:pt x="2757424" y="1378712"/>
                  </a:lnTo>
                  <a:cubicBezTo>
                    <a:pt x="2757424" y="2140204"/>
                    <a:pt x="2140077" y="2757424"/>
                    <a:pt x="1378712" y="2757424"/>
                  </a:cubicBezTo>
                  <a:lnTo>
                    <a:pt x="1378712" y="2744724"/>
                  </a:lnTo>
                  <a:lnTo>
                    <a:pt x="1378712" y="2757424"/>
                  </a:lnTo>
                  <a:cubicBezTo>
                    <a:pt x="617347" y="2757551"/>
                    <a:pt x="0" y="2140204"/>
                    <a:pt x="0" y="1378712"/>
                  </a:cubicBezTo>
                  <a:lnTo>
                    <a:pt x="12700" y="1378712"/>
                  </a:lnTo>
                  <a:lnTo>
                    <a:pt x="25400" y="1378712"/>
                  </a:lnTo>
                  <a:lnTo>
                    <a:pt x="12700" y="1378712"/>
                  </a:lnTo>
                  <a:lnTo>
                    <a:pt x="0" y="1378712"/>
                  </a:lnTo>
                  <a:moveTo>
                    <a:pt x="25400" y="1378712"/>
                  </a:moveTo>
                  <a:cubicBezTo>
                    <a:pt x="25400" y="1385697"/>
                    <a:pt x="19685" y="1391412"/>
                    <a:pt x="12700" y="1391412"/>
                  </a:cubicBezTo>
                  <a:cubicBezTo>
                    <a:pt x="5715" y="1391412"/>
                    <a:pt x="0" y="1385697"/>
                    <a:pt x="0" y="1378712"/>
                  </a:cubicBezTo>
                  <a:cubicBezTo>
                    <a:pt x="0" y="1371727"/>
                    <a:pt x="5715" y="1366012"/>
                    <a:pt x="12700" y="1366012"/>
                  </a:cubicBezTo>
                  <a:cubicBezTo>
                    <a:pt x="19685" y="1366012"/>
                    <a:pt x="25400" y="1371727"/>
                    <a:pt x="25400" y="1378712"/>
                  </a:cubicBezTo>
                  <a:cubicBezTo>
                    <a:pt x="25400" y="2126107"/>
                    <a:pt x="631317" y="2732024"/>
                    <a:pt x="1378712" y="2732024"/>
                  </a:cubicBezTo>
                  <a:cubicBezTo>
                    <a:pt x="2126107" y="2732024"/>
                    <a:pt x="2732024" y="2126107"/>
                    <a:pt x="2732024" y="1378712"/>
                  </a:cubicBezTo>
                  <a:cubicBezTo>
                    <a:pt x="2732024" y="631317"/>
                    <a:pt x="2126234" y="25400"/>
                    <a:pt x="1378712" y="25400"/>
                  </a:cubicBezTo>
                  <a:lnTo>
                    <a:pt x="1378712" y="12700"/>
                  </a:lnTo>
                  <a:lnTo>
                    <a:pt x="1378712" y="25400"/>
                  </a:lnTo>
                  <a:cubicBezTo>
                    <a:pt x="631317" y="25400"/>
                    <a:pt x="25400" y="631317"/>
                    <a:pt x="25400" y="1378712"/>
                  </a:cubicBezTo>
                  <a:close/>
                </a:path>
              </a:pathLst>
            </a:custGeom>
            <a:solidFill>
              <a:srgbClr val="00C1D4"/>
            </a:solidFill>
          </p:spPr>
        </p:sp>
      </p:grpSp>
      <p:grpSp>
        <p:nvGrpSpPr>
          <p:cNvPr name="Group 23" id="23"/>
          <p:cNvGrpSpPr>
            <a:grpSpLocks noChangeAspect="true"/>
          </p:cNvGrpSpPr>
          <p:nvPr/>
        </p:nvGrpSpPr>
        <p:grpSpPr>
          <a:xfrm rot="0">
            <a:off x="7482524" y="8331648"/>
            <a:ext cx="1263135" cy="1272708"/>
            <a:chOff x="0" y="0"/>
            <a:chExt cx="1684180" cy="1696944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684147" cy="1696974"/>
            </a:xfrm>
            <a:custGeom>
              <a:avLst/>
              <a:gdLst/>
              <a:ahLst/>
              <a:cxnLst/>
              <a:rect r="r" b="b" t="t" l="l"/>
              <a:pathLst>
                <a:path h="1696974" w="1684147">
                  <a:moveTo>
                    <a:pt x="0" y="0"/>
                  </a:moveTo>
                  <a:lnTo>
                    <a:pt x="1684147" y="0"/>
                  </a:lnTo>
                  <a:lnTo>
                    <a:pt x="1684147" y="1696974"/>
                  </a:lnTo>
                  <a:lnTo>
                    <a:pt x="0" y="16969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-2" b="1"/>
              </a:stretch>
            </a:blipFill>
          </p:spPr>
        </p:sp>
      </p:grpSp>
      <p:grpSp>
        <p:nvGrpSpPr>
          <p:cNvPr name="Group 25" id="25"/>
          <p:cNvGrpSpPr>
            <a:grpSpLocks noChangeAspect="true"/>
          </p:cNvGrpSpPr>
          <p:nvPr/>
        </p:nvGrpSpPr>
        <p:grpSpPr>
          <a:xfrm rot="0">
            <a:off x="10091627" y="3299834"/>
            <a:ext cx="7045040" cy="5189823"/>
            <a:chOff x="0" y="0"/>
            <a:chExt cx="9393386" cy="6919764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9393428" cy="6919722"/>
            </a:xfrm>
            <a:custGeom>
              <a:avLst/>
              <a:gdLst/>
              <a:ahLst/>
              <a:cxnLst/>
              <a:rect r="r" b="b" t="t" l="l"/>
              <a:pathLst>
                <a:path h="6919722" w="9393428">
                  <a:moveTo>
                    <a:pt x="0" y="0"/>
                  </a:moveTo>
                  <a:lnTo>
                    <a:pt x="9393428" y="0"/>
                  </a:lnTo>
                  <a:lnTo>
                    <a:pt x="9393428" y="6919722"/>
                  </a:lnTo>
                  <a:lnTo>
                    <a:pt x="0" y="69197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-24" b="0"/>
              </a:stretch>
            </a:blipFill>
          </p:spPr>
        </p:sp>
      </p:grpSp>
      <p:grpSp>
        <p:nvGrpSpPr>
          <p:cNvPr name="Group 27" id="27"/>
          <p:cNvGrpSpPr/>
          <p:nvPr/>
        </p:nvGrpSpPr>
        <p:grpSpPr>
          <a:xfrm rot="0">
            <a:off x="1028700" y="4519951"/>
            <a:ext cx="5557500" cy="2400141"/>
            <a:chOff x="0" y="0"/>
            <a:chExt cx="7410000" cy="3200188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7410000" cy="3200188"/>
            </a:xfrm>
            <a:custGeom>
              <a:avLst/>
              <a:gdLst/>
              <a:ahLst/>
              <a:cxnLst/>
              <a:rect r="r" b="b" t="t" l="l"/>
              <a:pathLst>
                <a:path h="3200188" w="7410000">
                  <a:moveTo>
                    <a:pt x="0" y="0"/>
                  </a:moveTo>
                  <a:lnTo>
                    <a:pt x="7410000" y="0"/>
                  </a:lnTo>
                  <a:lnTo>
                    <a:pt x="7410000" y="3200188"/>
                  </a:lnTo>
                  <a:lnTo>
                    <a:pt x="0" y="320018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66675"/>
              <a:ext cx="7410000" cy="3266863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8640"/>
                </a:lnSpc>
              </a:pPr>
              <a:r>
                <a:rPr lang="en-US" sz="7200">
                  <a:solidFill>
                    <a:srgbClr val="00C1D4"/>
                  </a:solidFill>
                  <a:latin typeface="Poppins"/>
                  <a:ea typeface="Poppins"/>
                  <a:cs typeface="Poppins"/>
                  <a:sym typeface="Poppins"/>
                </a:rPr>
                <a:t>Thank You!</a:t>
              </a: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1028700" y="536782"/>
            <a:ext cx="5557500" cy="1301013"/>
            <a:chOff x="0" y="0"/>
            <a:chExt cx="7410000" cy="1734684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7410000" cy="1734684"/>
            </a:xfrm>
            <a:custGeom>
              <a:avLst/>
              <a:gdLst/>
              <a:ahLst/>
              <a:cxnLst/>
              <a:rect r="r" b="b" t="t" l="l"/>
              <a:pathLst>
                <a:path h="1734684" w="7410000">
                  <a:moveTo>
                    <a:pt x="0" y="0"/>
                  </a:moveTo>
                  <a:lnTo>
                    <a:pt x="7410000" y="0"/>
                  </a:lnTo>
                  <a:lnTo>
                    <a:pt x="7410000" y="1734684"/>
                  </a:lnTo>
                  <a:lnTo>
                    <a:pt x="0" y="173468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-142875"/>
              <a:ext cx="7410000" cy="1877559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5400"/>
                </a:lnSpc>
              </a:pPr>
              <a:r>
                <a:rPr lang="en-US" sz="3600">
                  <a:solidFill>
                    <a:srgbClr val="00C1D4"/>
                  </a:solidFill>
                  <a:latin typeface="Poppins"/>
                  <a:ea typeface="Poppins"/>
                  <a:cs typeface="Poppins"/>
                  <a:sym typeface="Poppins"/>
                </a:rPr>
                <a:t>Questions?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78608" y="273844"/>
            <a:ext cx="17730786" cy="9739312"/>
            <a:chOff x="0" y="0"/>
            <a:chExt cx="23641048" cy="1298575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3641050" cy="12985750"/>
            </a:xfrm>
            <a:custGeom>
              <a:avLst/>
              <a:gdLst/>
              <a:ahLst/>
              <a:cxnLst/>
              <a:rect r="r" b="b" t="t" l="l"/>
              <a:pathLst>
                <a:path h="12985750" w="23641050">
                  <a:moveTo>
                    <a:pt x="12700" y="0"/>
                  </a:moveTo>
                  <a:lnTo>
                    <a:pt x="23628350" y="0"/>
                  </a:lnTo>
                  <a:cubicBezTo>
                    <a:pt x="23635336" y="0"/>
                    <a:pt x="23641050" y="5715"/>
                    <a:pt x="23641050" y="12700"/>
                  </a:cubicBezTo>
                  <a:lnTo>
                    <a:pt x="23641050" y="12973050"/>
                  </a:lnTo>
                  <a:cubicBezTo>
                    <a:pt x="23641050" y="12980035"/>
                    <a:pt x="23635336" y="12985750"/>
                    <a:pt x="23628350" y="12985750"/>
                  </a:cubicBezTo>
                  <a:lnTo>
                    <a:pt x="12700" y="12985750"/>
                  </a:lnTo>
                  <a:cubicBezTo>
                    <a:pt x="5715" y="12985750"/>
                    <a:pt x="0" y="12980035"/>
                    <a:pt x="0" y="12973050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12973050"/>
                  </a:lnTo>
                  <a:lnTo>
                    <a:pt x="12700" y="12973050"/>
                  </a:lnTo>
                  <a:lnTo>
                    <a:pt x="12700" y="12960350"/>
                  </a:lnTo>
                  <a:lnTo>
                    <a:pt x="23628350" y="12960350"/>
                  </a:lnTo>
                  <a:lnTo>
                    <a:pt x="23628350" y="12973050"/>
                  </a:lnTo>
                  <a:lnTo>
                    <a:pt x="23615650" y="12973050"/>
                  </a:lnTo>
                  <a:lnTo>
                    <a:pt x="23615650" y="12700"/>
                  </a:lnTo>
                  <a:lnTo>
                    <a:pt x="23628350" y="12700"/>
                  </a:lnTo>
                  <a:lnTo>
                    <a:pt x="23628350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00C1D4"/>
            </a:solidFill>
          </p:spPr>
        </p:sp>
      </p:grpSp>
      <p:sp>
        <p:nvSpPr>
          <p:cNvPr name="AutoShape 4" id="4"/>
          <p:cNvSpPr/>
          <p:nvPr/>
        </p:nvSpPr>
        <p:spPr>
          <a:xfrm>
            <a:off x="278609" y="1982577"/>
            <a:ext cx="15997236" cy="19050"/>
          </a:xfrm>
          <a:prstGeom prst="line">
            <a:avLst/>
          </a:prstGeom>
          <a:ln cap="rnd" w="9525">
            <a:solidFill>
              <a:srgbClr val="00C1D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 rot="37365">
            <a:off x="16256743" y="2011152"/>
            <a:ext cx="1752704" cy="0"/>
          </a:xfrm>
          <a:prstGeom prst="line">
            <a:avLst/>
          </a:prstGeom>
          <a:ln cap="rnd" w="9525">
            <a:solidFill>
              <a:srgbClr val="00C1D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 rot="37365">
            <a:off x="16256743" y="10004040"/>
            <a:ext cx="1752704" cy="0"/>
          </a:xfrm>
          <a:prstGeom prst="line">
            <a:avLst/>
          </a:prstGeom>
          <a:ln cap="rnd" w="9525">
            <a:solidFill>
              <a:srgbClr val="00C1D4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16709196" y="704294"/>
            <a:ext cx="854941" cy="241858"/>
            <a:chOff x="0" y="0"/>
            <a:chExt cx="1139922" cy="32247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139952" cy="322453"/>
            </a:xfrm>
            <a:custGeom>
              <a:avLst/>
              <a:gdLst/>
              <a:ahLst/>
              <a:cxnLst/>
              <a:rect r="r" b="b" t="t" l="l"/>
              <a:pathLst>
                <a:path h="322453" w="1139952">
                  <a:moveTo>
                    <a:pt x="0" y="0"/>
                  </a:moveTo>
                  <a:lnTo>
                    <a:pt x="1139952" y="0"/>
                  </a:lnTo>
                  <a:lnTo>
                    <a:pt x="1139952" y="322453"/>
                  </a:lnTo>
                  <a:lnTo>
                    <a:pt x="0" y="3224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-209" b="-7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1150145" y="447670"/>
            <a:ext cx="14475600" cy="1400400"/>
            <a:chOff x="0" y="0"/>
            <a:chExt cx="19300800" cy="18672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9300800" cy="1867200"/>
            </a:xfrm>
            <a:custGeom>
              <a:avLst/>
              <a:gdLst/>
              <a:ahLst/>
              <a:cxnLst/>
              <a:rect r="r" b="b" t="t" l="l"/>
              <a:pathLst>
                <a:path h="1867200" w="19300800">
                  <a:moveTo>
                    <a:pt x="0" y="0"/>
                  </a:moveTo>
                  <a:lnTo>
                    <a:pt x="19300800" y="0"/>
                  </a:lnTo>
                  <a:lnTo>
                    <a:pt x="19300800" y="1867200"/>
                  </a:lnTo>
                  <a:lnTo>
                    <a:pt x="0" y="18672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19300800" cy="190530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4320"/>
                </a:lnSpc>
              </a:pPr>
              <a:r>
                <a:rPr lang="en-US" sz="3600">
                  <a:solidFill>
                    <a:srgbClr val="00C1D4"/>
                  </a:solidFill>
                  <a:latin typeface="Poppins"/>
                  <a:ea typeface="Poppins"/>
                  <a:cs typeface="Poppins"/>
                  <a:sym typeface="Poppins"/>
                </a:rPr>
                <a:t>Project Goal &amp; Objectives</a:t>
              </a: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028700" y="3112771"/>
            <a:ext cx="16109156" cy="3737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6000"/>
              </a:lnSpc>
              <a:buFont typeface="Arial"/>
              <a:buChar char="•"/>
            </a:pPr>
            <a:r>
              <a:rPr lang="en-US" sz="2400">
                <a:solidFill>
                  <a:srgbClr val="265D71"/>
                </a:solidFill>
                <a:latin typeface="Poppins"/>
                <a:ea typeface="Poppins"/>
                <a:cs typeface="Poppins"/>
                <a:sym typeface="Poppins"/>
              </a:rPr>
              <a:t>Build a </a:t>
            </a:r>
            <a:r>
              <a:rPr lang="en-US" sz="2400">
                <a:solidFill>
                  <a:srgbClr val="265D71"/>
                </a:solidFill>
                <a:latin typeface="Poppins"/>
                <a:ea typeface="Poppins"/>
                <a:cs typeface="Poppins"/>
                <a:sym typeface="Poppins"/>
              </a:rPr>
              <a:t>real-time, scalable system to monitor 10,000+ taxis live in Beijing using taxi GPS trajectory data</a:t>
            </a:r>
          </a:p>
          <a:p>
            <a:pPr algn="l" marL="518160" indent="-259080" lvl="1">
              <a:lnSpc>
                <a:spcPts val="6000"/>
              </a:lnSpc>
              <a:buFont typeface="Arial"/>
              <a:buChar char="•"/>
            </a:pPr>
            <a:r>
              <a:rPr lang="en-US" sz="2400">
                <a:solidFill>
                  <a:srgbClr val="265D71"/>
                </a:solidFill>
                <a:latin typeface="Poppins"/>
                <a:ea typeface="Poppins"/>
                <a:cs typeface="Poppins"/>
                <a:sym typeface="Poppins"/>
              </a:rPr>
              <a:t>Process high-throughput, continuous data streams with low latency</a:t>
            </a:r>
          </a:p>
          <a:p>
            <a:pPr algn="l" marL="518160" indent="-259080" lvl="1">
              <a:lnSpc>
                <a:spcPts val="6000"/>
              </a:lnSpc>
              <a:buFont typeface="Arial"/>
              <a:buChar char="•"/>
            </a:pPr>
            <a:r>
              <a:rPr lang="en-US" sz="2400">
                <a:solidFill>
                  <a:srgbClr val="265D71"/>
                </a:solidFill>
                <a:latin typeface="Poppins"/>
                <a:ea typeface="Poppins"/>
                <a:cs typeface="Poppins"/>
                <a:sym typeface="Poppins"/>
              </a:rPr>
              <a:t>Compute taxi speed, average speed, distance run, and violation alerts in real-time</a:t>
            </a:r>
          </a:p>
          <a:p>
            <a:pPr algn="l" marL="518160" indent="-259080" lvl="1">
              <a:lnSpc>
                <a:spcPts val="6000"/>
              </a:lnSpc>
              <a:buFont typeface="Arial"/>
              <a:buChar char="•"/>
            </a:pPr>
            <a:r>
              <a:rPr lang="en-US" sz="2400">
                <a:solidFill>
                  <a:srgbClr val="265D71"/>
                </a:solidFill>
                <a:latin typeface="Poppins"/>
                <a:ea typeface="Poppins"/>
                <a:cs typeface="Poppins"/>
                <a:sym typeface="Poppins"/>
              </a:rPr>
              <a:t>Present actionable insights live on a responsive dashboard for large-scale taxi fleet monitoring</a:t>
            </a:r>
          </a:p>
          <a:p>
            <a:pPr algn="l" marL="518160" indent="-259080" lvl="1">
              <a:lnSpc>
                <a:spcPts val="6000"/>
              </a:lnSpc>
              <a:buFont typeface="Arial"/>
              <a:buChar char="•"/>
            </a:pPr>
            <a:r>
              <a:rPr lang="en-US" sz="2400">
                <a:solidFill>
                  <a:srgbClr val="265D71"/>
                </a:solidFill>
                <a:latin typeface="Poppins"/>
                <a:ea typeface="Poppins"/>
                <a:cs typeface="Poppins"/>
                <a:sym typeface="Poppins"/>
              </a:rPr>
              <a:t>Design for scalability, fault tolerance, and future extensibility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16380356" y="9246912"/>
            <a:ext cx="1512450" cy="670865"/>
            <a:chOff x="0" y="0"/>
            <a:chExt cx="2016600" cy="894486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016600" cy="894486"/>
            </a:xfrm>
            <a:custGeom>
              <a:avLst/>
              <a:gdLst/>
              <a:ahLst/>
              <a:cxnLst/>
              <a:rect r="r" b="b" t="t" l="l"/>
              <a:pathLst>
                <a:path h="894486" w="2016600">
                  <a:moveTo>
                    <a:pt x="0" y="0"/>
                  </a:moveTo>
                  <a:lnTo>
                    <a:pt x="2016600" y="0"/>
                  </a:lnTo>
                  <a:lnTo>
                    <a:pt x="2016600" y="894486"/>
                  </a:lnTo>
                  <a:lnTo>
                    <a:pt x="0" y="89448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28575"/>
              <a:ext cx="2016600" cy="92306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240"/>
                </a:lnSpc>
              </a:pPr>
              <a:r>
                <a:rPr lang="en-US" sz="2700">
                  <a:solidFill>
                    <a:srgbClr val="00C1D4"/>
                  </a:solidFill>
                  <a:latin typeface="Poppins"/>
                  <a:ea typeface="Poppins"/>
                  <a:cs typeface="Poppins"/>
                  <a:sym typeface="Poppins"/>
                </a:rPr>
                <a:t>3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78608" y="273844"/>
            <a:ext cx="17730786" cy="9739312"/>
            <a:chOff x="0" y="0"/>
            <a:chExt cx="23641048" cy="1298575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3641050" cy="12985750"/>
            </a:xfrm>
            <a:custGeom>
              <a:avLst/>
              <a:gdLst/>
              <a:ahLst/>
              <a:cxnLst/>
              <a:rect r="r" b="b" t="t" l="l"/>
              <a:pathLst>
                <a:path h="12985750" w="23641050">
                  <a:moveTo>
                    <a:pt x="12700" y="0"/>
                  </a:moveTo>
                  <a:lnTo>
                    <a:pt x="23628350" y="0"/>
                  </a:lnTo>
                  <a:cubicBezTo>
                    <a:pt x="23635336" y="0"/>
                    <a:pt x="23641050" y="5715"/>
                    <a:pt x="23641050" y="12700"/>
                  </a:cubicBezTo>
                  <a:lnTo>
                    <a:pt x="23641050" y="12973050"/>
                  </a:lnTo>
                  <a:cubicBezTo>
                    <a:pt x="23641050" y="12980035"/>
                    <a:pt x="23635336" y="12985750"/>
                    <a:pt x="23628350" y="12985750"/>
                  </a:cubicBezTo>
                  <a:lnTo>
                    <a:pt x="12700" y="12985750"/>
                  </a:lnTo>
                  <a:cubicBezTo>
                    <a:pt x="5715" y="12985750"/>
                    <a:pt x="0" y="12980035"/>
                    <a:pt x="0" y="12973050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12973050"/>
                  </a:lnTo>
                  <a:lnTo>
                    <a:pt x="12700" y="12973050"/>
                  </a:lnTo>
                  <a:lnTo>
                    <a:pt x="12700" y="12960350"/>
                  </a:lnTo>
                  <a:lnTo>
                    <a:pt x="23628350" y="12960350"/>
                  </a:lnTo>
                  <a:lnTo>
                    <a:pt x="23628350" y="12973050"/>
                  </a:lnTo>
                  <a:lnTo>
                    <a:pt x="23615650" y="12973050"/>
                  </a:lnTo>
                  <a:lnTo>
                    <a:pt x="23615650" y="12700"/>
                  </a:lnTo>
                  <a:lnTo>
                    <a:pt x="23628350" y="12700"/>
                  </a:lnTo>
                  <a:lnTo>
                    <a:pt x="23628350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00C1D4"/>
            </a:solidFill>
          </p:spPr>
        </p:sp>
      </p:grpSp>
      <p:sp>
        <p:nvSpPr>
          <p:cNvPr name="AutoShape 4" id="4"/>
          <p:cNvSpPr/>
          <p:nvPr/>
        </p:nvSpPr>
        <p:spPr>
          <a:xfrm>
            <a:off x="278609" y="1982577"/>
            <a:ext cx="15997236" cy="19050"/>
          </a:xfrm>
          <a:prstGeom prst="line">
            <a:avLst/>
          </a:prstGeom>
          <a:ln cap="rnd" w="9525">
            <a:solidFill>
              <a:srgbClr val="00C1D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 rot="37365">
            <a:off x="16256743" y="2011152"/>
            <a:ext cx="1752704" cy="0"/>
          </a:xfrm>
          <a:prstGeom prst="line">
            <a:avLst/>
          </a:prstGeom>
          <a:ln cap="rnd" w="9525">
            <a:solidFill>
              <a:srgbClr val="00C1D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 rot="37365">
            <a:off x="16256743" y="10004040"/>
            <a:ext cx="1752704" cy="0"/>
          </a:xfrm>
          <a:prstGeom prst="line">
            <a:avLst/>
          </a:prstGeom>
          <a:ln cap="rnd" w="9525">
            <a:solidFill>
              <a:srgbClr val="00C1D4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16709196" y="704294"/>
            <a:ext cx="854941" cy="241858"/>
            <a:chOff x="0" y="0"/>
            <a:chExt cx="1139922" cy="32247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139952" cy="322453"/>
            </a:xfrm>
            <a:custGeom>
              <a:avLst/>
              <a:gdLst/>
              <a:ahLst/>
              <a:cxnLst/>
              <a:rect r="r" b="b" t="t" l="l"/>
              <a:pathLst>
                <a:path h="322453" w="1139952">
                  <a:moveTo>
                    <a:pt x="0" y="0"/>
                  </a:moveTo>
                  <a:lnTo>
                    <a:pt x="1139952" y="0"/>
                  </a:lnTo>
                  <a:lnTo>
                    <a:pt x="1139952" y="322453"/>
                  </a:lnTo>
                  <a:lnTo>
                    <a:pt x="0" y="3224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-209" b="-7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1150145" y="447670"/>
            <a:ext cx="14475600" cy="1400400"/>
            <a:chOff x="0" y="0"/>
            <a:chExt cx="19300800" cy="18672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9300800" cy="1867200"/>
            </a:xfrm>
            <a:custGeom>
              <a:avLst/>
              <a:gdLst/>
              <a:ahLst/>
              <a:cxnLst/>
              <a:rect r="r" b="b" t="t" l="l"/>
              <a:pathLst>
                <a:path h="1867200" w="19300800">
                  <a:moveTo>
                    <a:pt x="0" y="0"/>
                  </a:moveTo>
                  <a:lnTo>
                    <a:pt x="19300800" y="0"/>
                  </a:lnTo>
                  <a:lnTo>
                    <a:pt x="19300800" y="1867200"/>
                  </a:lnTo>
                  <a:lnTo>
                    <a:pt x="0" y="18672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19300800" cy="190530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4320"/>
                </a:lnSpc>
              </a:pPr>
              <a:r>
                <a:rPr lang="en-US" sz="3600">
                  <a:solidFill>
                    <a:srgbClr val="00C1D4"/>
                  </a:solidFill>
                  <a:latin typeface="Poppins"/>
                  <a:ea typeface="Poppins"/>
                  <a:cs typeface="Poppins"/>
                  <a:sym typeface="Poppins"/>
                </a:rPr>
                <a:t>Dataset Overview</a:t>
              </a: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028700" y="3065802"/>
            <a:ext cx="16107967" cy="3737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6000"/>
              </a:lnSpc>
              <a:buFont typeface="Arial"/>
              <a:buChar char="•"/>
            </a:pPr>
            <a:r>
              <a:rPr lang="en-US" b="true" sz="2400">
                <a:solidFill>
                  <a:srgbClr val="265D71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T-Drive Trajectory Dataset</a:t>
            </a:r>
            <a:r>
              <a:rPr lang="en-US" sz="2400">
                <a:solidFill>
                  <a:srgbClr val="265D71"/>
                </a:solidFill>
                <a:latin typeface="Poppins"/>
                <a:ea typeface="Poppins"/>
                <a:cs typeface="Poppins"/>
                <a:sym typeface="Poppins"/>
              </a:rPr>
              <a:t> (Microsoft Research), Beijing, 2008</a:t>
            </a:r>
          </a:p>
          <a:p>
            <a:pPr algn="l" marL="518160" indent="-259080" lvl="1">
              <a:lnSpc>
                <a:spcPts val="6000"/>
              </a:lnSpc>
              <a:buFont typeface="Arial"/>
              <a:buChar char="•"/>
            </a:pPr>
            <a:r>
              <a:rPr lang="en-US" b="true" sz="2400">
                <a:solidFill>
                  <a:srgbClr val="265D71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10,357</a:t>
            </a:r>
            <a:r>
              <a:rPr lang="en-US" b="true" sz="2400">
                <a:solidFill>
                  <a:srgbClr val="265D71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n-US" sz="2400">
                <a:solidFill>
                  <a:srgbClr val="265D71"/>
                </a:solidFill>
                <a:latin typeface="Poppins"/>
                <a:ea typeface="Poppins"/>
                <a:cs typeface="Poppins"/>
                <a:sym typeface="Poppins"/>
              </a:rPr>
              <a:t>taxis, </a:t>
            </a:r>
            <a:r>
              <a:rPr lang="en-US" b="true" sz="2400">
                <a:solidFill>
                  <a:srgbClr val="265D71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~17M </a:t>
            </a:r>
            <a:r>
              <a:rPr lang="en-US" sz="2400">
                <a:solidFill>
                  <a:srgbClr val="265D71"/>
                </a:solidFill>
                <a:latin typeface="Poppins"/>
                <a:ea typeface="Poppins"/>
                <a:cs typeface="Poppins"/>
                <a:sym typeface="Poppins"/>
              </a:rPr>
              <a:t>taxi GPS data points over </a:t>
            </a:r>
            <a:r>
              <a:rPr lang="en-US" b="true" sz="2400">
                <a:solidFill>
                  <a:srgbClr val="265D71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7 days</a:t>
            </a:r>
            <a:r>
              <a:rPr lang="en-US" sz="2400">
                <a:solidFill>
                  <a:srgbClr val="265D71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en-US" b="true" sz="2400">
                <a:solidFill>
                  <a:srgbClr val="265D71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~9M</a:t>
            </a:r>
            <a:r>
              <a:rPr lang="en-US" sz="2400">
                <a:solidFill>
                  <a:srgbClr val="265D71"/>
                </a:solidFill>
                <a:latin typeface="Poppins"/>
                <a:ea typeface="Poppins"/>
                <a:cs typeface="Poppins"/>
                <a:sym typeface="Poppins"/>
              </a:rPr>
              <a:t> total distance run</a:t>
            </a:r>
          </a:p>
          <a:p>
            <a:pPr algn="l" marL="518160" indent="-259080" lvl="1">
              <a:lnSpc>
                <a:spcPts val="6000"/>
              </a:lnSpc>
              <a:buFont typeface="Arial"/>
              <a:buChar char="•"/>
            </a:pPr>
            <a:r>
              <a:rPr lang="en-US" sz="2400">
                <a:solidFill>
                  <a:srgbClr val="265D71"/>
                </a:solidFill>
                <a:latin typeface="Poppins"/>
                <a:ea typeface="Poppins"/>
                <a:cs typeface="Poppins"/>
                <a:sym typeface="Poppins"/>
              </a:rPr>
              <a:t>Features: taxi_id, timestamp, latitude, longitude</a:t>
            </a:r>
          </a:p>
          <a:p>
            <a:pPr algn="l" marL="518160" indent="-259080" lvl="1">
              <a:lnSpc>
                <a:spcPts val="6000"/>
              </a:lnSpc>
              <a:buFont typeface="Arial"/>
              <a:buChar char="•"/>
            </a:pPr>
            <a:r>
              <a:rPr lang="en-US" sz="2400">
                <a:solidFill>
                  <a:srgbClr val="265D71"/>
                </a:solidFill>
                <a:latin typeface="Poppins"/>
                <a:ea typeface="Poppins"/>
                <a:cs typeface="Poppins"/>
                <a:sym typeface="Poppins"/>
              </a:rPr>
              <a:t>Provides h</a:t>
            </a:r>
            <a:r>
              <a:rPr lang="en-US" sz="2400">
                <a:solidFill>
                  <a:srgbClr val="265D71"/>
                </a:solidFill>
                <a:latin typeface="Poppins"/>
                <a:ea typeface="Poppins"/>
                <a:cs typeface="Poppins"/>
                <a:sym typeface="Poppins"/>
              </a:rPr>
              <a:t>igh-frequency taxi updates to enable controlled </a:t>
            </a:r>
            <a:r>
              <a:rPr lang="en-US" sz="2400">
                <a:solidFill>
                  <a:srgbClr val="265D71"/>
                </a:solidFill>
                <a:latin typeface="Poppins"/>
                <a:ea typeface="Poppins"/>
                <a:cs typeface="Poppins"/>
                <a:sym typeface="Poppins"/>
              </a:rPr>
              <a:t>real-time data ingestion</a:t>
            </a:r>
          </a:p>
          <a:p>
            <a:pPr algn="l" marL="518160" indent="-259080" lvl="1">
              <a:lnSpc>
                <a:spcPts val="6000"/>
              </a:lnSpc>
              <a:buFont typeface="Arial"/>
              <a:buChar char="•"/>
            </a:pPr>
            <a:r>
              <a:rPr lang="en-US" sz="2400">
                <a:solidFill>
                  <a:srgbClr val="265D71"/>
                </a:solidFill>
                <a:latin typeface="Poppins"/>
                <a:ea typeface="Poppins"/>
                <a:cs typeface="Poppins"/>
                <a:sym typeface="Poppins"/>
              </a:rPr>
              <a:t>Serves as a reliable ground truth for urban mobility systems under realistic conditions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16380356" y="9246912"/>
            <a:ext cx="1512450" cy="670865"/>
            <a:chOff x="0" y="0"/>
            <a:chExt cx="2016600" cy="894486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016600" cy="894486"/>
            </a:xfrm>
            <a:custGeom>
              <a:avLst/>
              <a:gdLst/>
              <a:ahLst/>
              <a:cxnLst/>
              <a:rect r="r" b="b" t="t" l="l"/>
              <a:pathLst>
                <a:path h="894486" w="2016600">
                  <a:moveTo>
                    <a:pt x="0" y="0"/>
                  </a:moveTo>
                  <a:lnTo>
                    <a:pt x="2016600" y="0"/>
                  </a:lnTo>
                  <a:lnTo>
                    <a:pt x="2016600" y="894486"/>
                  </a:lnTo>
                  <a:lnTo>
                    <a:pt x="0" y="89448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28575"/>
              <a:ext cx="2016600" cy="92306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240"/>
                </a:lnSpc>
              </a:pPr>
              <a:r>
                <a:rPr lang="en-US" sz="2700">
                  <a:solidFill>
                    <a:srgbClr val="00C1D4"/>
                  </a:solidFill>
                  <a:latin typeface="Poppins"/>
                  <a:ea typeface="Poppins"/>
                  <a:cs typeface="Poppins"/>
                  <a:sym typeface="Poppins"/>
                </a:rPr>
                <a:t>4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78608" y="273844"/>
            <a:ext cx="17730786" cy="9739312"/>
            <a:chOff x="0" y="0"/>
            <a:chExt cx="23641048" cy="1298575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3641050" cy="12985750"/>
            </a:xfrm>
            <a:custGeom>
              <a:avLst/>
              <a:gdLst/>
              <a:ahLst/>
              <a:cxnLst/>
              <a:rect r="r" b="b" t="t" l="l"/>
              <a:pathLst>
                <a:path h="12985750" w="23641050">
                  <a:moveTo>
                    <a:pt x="12700" y="0"/>
                  </a:moveTo>
                  <a:lnTo>
                    <a:pt x="23628350" y="0"/>
                  </a:lnTo>
                  <a:cubicBezTo>
                    <a:pt x="23635336" y="0"/>
                    <a:pt x="23641050" y="5715"/>
                    <a:pt x="23641050" y="12700"/>
                  </a:cubicBezTo>
                  <a:lnTo>
                    <a:pt x="23641050" y="12973050"/>
                  </a:lnTo>
                  <a:cubicBezTo>
                    <a:pt x="23641050" y="12980035"/>
                    <a:pt x="23635336" y="12985750"/>
                    <a:pt x="23628350" y="12985750"/>
                  </a:cubicBezTo>
                  <a:lnTo>
                    <a:pt x="12700" y="12985750"/>
                  </a:lnTo>
                  <a:cubicBezTo>
                    <a:pt x="5715" y="12985750"/>
                    <a:pt x="0" y="12980035"/>
                    <a:pt x="0" y="12973050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12973050"/>
                  </a:lnTo>
                  <a:lnTo>
                    <a:pt x="12700" y="12973050"/>
                  </a:lnTo>
                  <a:lnTo>
                    <a:pt x="12700" y="12960350"/>
                  </a:lnTo>
                  <a:lnTo>
                    <a:pt x="23628350" y="12960350"/>
                  </a:lnTo>
                  <a:lnTo>
                    <a:pt x="23628350" y="12973050"/>
                  </a:lnTo>
                  <a:lnTo>
                    <a:pt x="23615650" y="12973050"/>
                  </a:lnTo>
                  <a:lnTo>
                    <a:pt x="23615650" y="12700"/>
                  </a:lnTo>
                  <a:lnTo>
                    <a:pt x="23628350" y="12700"/>
                  </a:lnTo>
                  <a:lnTo>
                    <a:pt x="23628350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00C1D4"/>
            </a:solidFill>
          </p:spPr>
        </p:sp>
      </p:grpSp>
      <p:sp>
        <p:nvSpPr>
          <p:cNvPr name="AutoShape 4" id="4"/>
          <p:cNvSpPr/>
          <p:nvPr/>
        </p:nvSpPr>
        <p:spPr>
          <a:xfrm>
            <a:off x="278609" y="1982577"/>
            <a:ext cx="15997236" cy="19050"/>
          </a:xfrm>
          <a:prstGeom prst="line">
            <a:avLst/>
          </a:prstGeom>
          <a:ln cap="rnd" w="9525">
            <a:solidFill>
              <a:srgbClr val="00C1D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>
            <a:off x="16256794" y="1987339"/>
            <a:ext cx="1752600" cy="19050"/>
          </a:xfrm>
          <a:prstGeom prst="line">
            <a:avLst/>
          </a:prstGeom>
          <a:ln cap="rnd" w="9525">
            <a:solidFill>
              <a:srgbClr val="00C1D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 rot="37365">
            <a:off x="16256743" y="10004040"/>
            <a:ext cx="1752704" cy="0"/>
          </a:xfrm>
          <a:prstGeom prst="line">
            <a:avLst/>
          </a:prstGeom>
          <a:ln cap="rnd" w="9525">
            <a:solidFill>
              <a:srgbClr val="00C1D4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16709196" y="704294"/>
            <a:ext cx="854941" cy="241858"/>
            <a:chOff x="0" y="0"/>
            <a:chExt cx="1139922" cy="32247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139952" cy="322453"/>
            </a:xfrm>
            <a:custGeom>
              <a:avLst/>
              <a:gdLst/>
              <a:ahLst/>
              <a:cxnLst/>
              <a:rect r="r" b="b" t="t" l="l"/>
              <a:pathLst>
                <a:path h="322453" w="1139952">
                  <a:moveTo>
                    <a:pt x="0" y="0"/>
                  </a:moveTo>
                  <a:lnTo>
                    <a:pt x="1139952" y="0"/>
                  </a:lnTo>
                  <a:lnTo>
                    <a:pt x="1139952" y="322453"/>
                  </a:lnTo>
                  <a:lnTo>
                    <a:pt x="0" y="3224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-209" b="-7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1150145" y="447670"/>
            <a:ext cx="14475600" cy="1400400"/>
            <a:chOff x="0" y="0"/>
            <a:chExt cx="19300800" cy="18672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9300800" cy="1867200"/>
            </a:xfrm>
            <a:custGeom>
              <a:avLst/>
              <a:gdLst/>
              <a:ahLst/>
              <a:cxnLst/>
              <a:rect r="r" b="b" t="t" l="l"/>
              <a:pathLst>
                <a:path h="1867200" w="19300800">
                  <a:moveTo>
                    <a:pt x="0" y="0"/>
                  </a:moveTo>
                  <a:lnTo>
                    <a:pt x="19300800" y="0"/>
                  </a:lnTo>
                  <a:lnTo>
                    <a:pt x="19300800" y="1867200"/>
                  </a:lnTo>
                  <a:lnTo>
                    <a:pt x="0" y="18672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19300800" cy="190530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4320"/>
                </a:lnSpc>
              </a:pPr>
              <a:r>
                <a:rPr lang="en-US" sz="3600">
                  <a:solidFill>
                    <a:srgbClr val="00C1D4"/>
                  </a:solidFill>
                  <a:latin typeface="Poppins"/>
                  <a:ea typeface="Poppins"/>
                  <a:cs typeface="Poppins"/>
                  <a:sym typeface="Poppins"/>
                </a:rPr>
                <a:t>Key Challenges</a:t>
              </a: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028700" y="2464827"/>
            <a:ext cx="16230600" cy="6023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6000"/>
              </a:lnSpc>
              <a:buFont typeface="Arial"/>
              <a:buChar char="•"/>
            </a:pPr>
            <a:r>
              <a:rPr lang="en-US" b="true" sz="2400">
                <a:solidFill>
                  <a:srgbClr val="265D71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High Throughput: </a:t>
            </a:r>
            <a:r>
              <a:rPr lang="en-US" sz="2400">
                <a:solidFill>
                  <a:srgbClr val="265D71"/>
                </a:solidFill>
                <a:latin typeface="Poppins"/>
                <a:ea typeface="Poppins"/>
                <a:cs typeface="Poppins"/>
                <a:sym typeface="Poppins"/>
              </a:rPr>
              <a:t>Processing 17M+ GPS points from 10000+ taxis with a goal of lowest latency possible</a:t>
            </a:r>
          </a:p>
          <a:p>
            <a:pPr algn="l" marL="518160" indent="-259080" lvl="1">
              <a:lnSpc>
                <a:spcPts val="6000"/>
              </a:lnSpc>
              <a:buFont typeface="Arial"/>
              <a:buChar char="•"/>
            </a:pPr>
            <a:r>
              <a:rPr lang="en-US" b="true" sz="2400">
                <a:solidFill>
                  <a:srgbClr val="265D71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 Quality:</a:t>
            </a:r>
            <a:r>
              <a:rPr lang="en-US" sz="2400">
                <a:solidFill>
                  <a:srgbClr val="265D71"/>
                </a:solidFill>
                <a:latin typeface="Poppins"/>
                <a:ea typeface="Poppins"/>
                <a:cs typeface="Poppins"/>
                <a:sym typeface="Poppins"/>
              </a:rPr>
              <a:t> Handling invalid and null data gracefully without disrupting pipeline flow or compromising data quality</a:t>
            </a:r>
          </a:p>
          <a:p>
            <a:pPr algn="l" marL="518160" indent="-259080" lvl="1">
              <a:lnSpc>
                <a:spcPts val="6000"/>
              </a:lnSpc>
              <a:buFont typeface="Arial"/>
              <a:buChar char="•"/>
            </a:pPr>
            <a:r>
              <a:rPr lang="en-US" b="true" sz="2400">
                <a:solidFill>
                  <a:srgbClr val="265D71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Real-Time Guarantees:</a:t>
            </a:r>
            <a:r>
              <a:rPr lang="en-US" sz="2400">
                <a:solidFill>
                  <a:srgbClr val="265D71"/>
                </a:solidFill>
                <a:latin typeface="Poppins"/>
                <a:ea typeface="Poppins"/>
                <a:cs typeface="Poppins"/>
                <a:sym typeface="Poppins"/>
              </a:rPr>
              <a:t> Deliver continuous, low-latency insights to end-users without delays</a:t>
            </a:r>
          </a:p>
          <a:p>
            <a:pPr algn="l" marL="518160" indent="-259080" lvl="1">
              <a:lnSpc>
                <a:spcPts val="6000"/>
              </a:lnSpc>
              <a:buFont typeface="Arial"/>
              <a:buChar char="•"/>
            </a:pPr>
            <a:r>
              <a:rPr lang="en-US" b="true" sz="2400">
                <a:solidFill>
                  <a:srgbClr val="265D71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State Management: </a:t>
            </a:r>
            <a:r>
              <a:rPr lang="en-US" sz="2400">
                <a:solidFill>
                  <a:srgbClr val="265D71"/>
                </a:solidFill>
                <a:latin typeface="Poppins"/>
                <a:ea typeface="Poppins"/>
                <a:cs typeface="Poppins"/>
                <a:sym typeface="Poppins"/>
              </a:rPr>
              <a:t>Tracking each taxi’s prior location data for computing speed, distance, and speed and gefence violations incidents</a:t>
            </a:r>
          </a:p>
          <a:p>
            <a:pPr algn="l" marL="518160" indent="-259080" lvl="1">
              <a:lnSpc>
                <a:spcPts val="6000"/>
              </a:lnSpc>
              <a:buFont typeface="Arial"/>
              <a:buChar char="•"/>
            </a:pPr>
            <a:r>
              <a:rPr lang="en-US" b="true" sz="2400">
                <a:solidFill>
                  <a:srgbClr val="265D71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Scalability vs. Accuracy:</a:t>
            </a:r>
            <a:r>
              <a:rPr lang="en-US" sz="2400">
                <a:solidFill>
                  <a:srgbClr val="265D71"/>
                </a:solidFill>
                <a:latin typeface="Poppins"/>
                <a:ea typeface="Poppins"/>
                <a:cs typeface="Poppins"/>
                <a:sym typeface="Poppins"/>
              </a:rPr>
              <a:t> Balancing resources while maintaining stability and correctness under load</a:t>
            </a:r>
          </a:p>
          <a:p>
            <a:pPr algn="l" marL="518160" indent="-259080" lvl="1">
              <a:lnSpc>
                <a:spcPts val="6000"/>
              </a:lnSpc>
              <a:buFont typeface="Arial"/>
              <a:buChar char="•"/>
            </a:pPr>
            <a:r>
              <a:rPr lang="en-US" b="true" sz="2400">
                <a:solidFill>
                  <a:srgbClr val="265D71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Fault Tolerance:</a:t>
            </a:r>
            <a:r>
              <a:rPr lang="en-US" sz="2400">
                <a:solidFill>
                  <a:srgbClr val="265D71"/>
                </a:solidFill>
                <a:latin typeface="Poppins"/>
                <a:ea typeface="Poppins"/>
                <a:cs typeface="Poppins"/>
                <a:sym typeface="Poppins"/>
              </a:rPr>
              <a:t> Recover reliably and quickly from failures without any data loss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16380356" y="9246912"/>
            <a:ext cx="1512450" cy="670865"/>
            <a:chOff x="0" y="0"/>
            <a:chExt cx="2016600" cy="894486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016600" cy="894486"/>
            </a:xfrm>
            <a:custGeom>
              <a:avLst/>
              <a:gdLst/>
              <a:ahLst/>
              <a:cxnLst/>
              <a:rect r="r" b="b" t="t" l="l"/>
              <a:pathLst>
                <a:path h="894486" w="2016600">
                  <a:moveTo>
                    <a:pt x="0" y="0"/>
                  </a:moveTo>
                  <a:lnTo>
                    <a:pt x="2016600" y="0"/>
                  </a:lnTo>
                  <a:lnTo>
                    <a:pt x="2016600" y="894486"/>
                  </a:lnTo>
                  <a:lnTo>
                    <a:pt x="0" y="89448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28575"/>
              <a:ext cx="2016600" cy="92306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240"/>
                </a:lnSpc>
              </a:pPr>
              <a:r>
                <a:rPr lang="en-US" sz="2700">
                  <a:solidFill>
                    <a:srgbClr val="00C1D4"/>
                  </a:solidFill>
                  <a:latin typeface="Poppins"/>
                  <a:ea typeface="Poppins"/>
                  <a:cs typeface="Poppins"/>
                  <a:sym typeface="Poppins"/>
                </a:rPr>
                <a:t>5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78608" y="273844"/>
            <a:ext cx="17730786" cy="9739312"/>
            <a:chOff x="0" y="0"/>
            <a:chExt cx="23641048" cy="1298575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3641050" cy="12985750"/>
            </a:xfrm>
            <a:custGeom>
              <a:avLst/>
              <a:gdLst/>
              <a:ahLst/>
              <a:cxnLst/>
              <a:rect r="r" b="b" t="t" l="l"/>
              <a:pathLst>
                <a:path h="12985750" w="23641050">
                  <a:moveTo>
                    <a:pt x="12700" y="0"/>
                  </a:moveTo>
                  <a:lnTo>
                    <a:pt x="23628350" y="0"/>
                  </a:lnTo>
                  <a:cubicBezTo>
                    <a:pt x="23635336" y="0"/>
                    <a:pt x="23641050" y="5715"/>
                    <a:pt x="23641050" y="12700"/>
                  </a:cubicBezTo>
                  <a:lnTo>
                    <a:pt x="23641050" y="12973050"/>
                  </a:lnTo>
                  <a:cubicBezTo>
                    <a:pt x="23641050" y="12980035"/>
                    <a:pt x="23635336" y="12985750"/>
                    <a:pt x="23628350" y="12985750"/>
                  </a:cubicBezTo>
                  <a:lnTo>
                    <a:pt x="12700" y="12985750"/>
                  </a:lnTo>
                  <a:cubicBezTo>
                    <a:pt x="5715" y="12985750"/>
                    <a:pt x="0" y="12980035"/>
                    <a:pt x="0" y="12973050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12973050"/>
                  </a:lnTo>
                  <a:lnTo>
                    <a:pt x="12700" y="12973050"/>
                  </a:lnTo>
                  <a:lnTo>
                    <a:pt x="12700" y="12960350"/>
                  </a:lnTo>
                  <a:lnTo>
                    <a:pt x="23628350" y="12960350"/>
                  </a:lnTo>
                  <a:lnTo>
                    <a:pt x="23628350" y="12973050"/>
                  </a:lnTo>
                  <a:lnTo>
                    <a:pt x="23615650" y="12973050"/>
                  </a:lnTo>
                  <a:lnTo>
                    <a:pt x="23615650" y="12700"/>
                  </a:lnTo>
                  <a:lnTo>
                    <a:pt x="23628350" y="12700"/>
                  </a:lnTo>
                  <a:lnTo>
                    <a:pt x="23628350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00C1D4"/>
            </a:solidFill>
          </p:spPr>
        </p:sp>
      </p:grpSp>
      <p:sp>
        <p:nvSpPr>
          <p:cNvPr name="AutoShape 4" id="4"/>
          <p:cNvSpPr/>
          <p:nvPr/>
        </p:nvSpPr>
        <p:spPr>
          <a:xfrm>
            <a:off x="278609" y="1982577"/>
            <a:ext cx="15997236" cy="19050"/>
          </a:xfrm>
          <a:prstGeom prst="line">
            <a:avLst/>
          </a:prstGeom>
          <a:ln cap="rnd" w="9525">
            <a:solidFill>
              <a:srgbClr val="00C1D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 rot="37365">
            <a:off x="16256743" y="2011152"/>
            <a:ext cx="1752704" cy="0"/>
          </a:xfrm>
          <a:prstGeom prst="line">
            <a:avLst/>
          </a:prstGeom>
          <a:ln cap="rnd" w="9525">
            <a:solidFill>
              <a:srgbClr val="00C1D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 rot="37365">
            <a:off x="16256743" y="10004040"/>
            <a:ext cx="1752704" cy="0"/>
          </a:xfrm>
          <a:prstGeom prst="line">
            <a:avLst/>
          </a:prstGeom>
          <a:ln cap="rnd" w="9525">
            <a:solidFill>
              <a:srgbClr val="00C1D4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16709196" y="704294"/>
            <a:ext cx="854941" cy="241858"/>
            <a:chOff x="0" y="0"/>
            <a:chExt cx="1139922" cy="32247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139952" cy="322453"/>
            </a:xfrm>
            <a:custGeom>
              <a:avLst/>
              <a:gdLst/>
              <a:ahLst/>
              <a:cxnLst/>
              <a:rect r="r" b="b" t="t" l="l"/>
              <a:pathLst>
                <a:path h="322453" w="1139952">
                  <a:moveTo>
                    <a:pt x="0" y="0"/>
                  </a:moveTo>
                  <a:lnTo>
                    <a:pt x="1139952" y="0"/>
                  </a:lnTo>
                  <a:lnTo>
                    <a:pt x="1139952" y="322453"/>
                  </a:lnTo>
                  <a:lnTo>
                    <a:pt x="0" y="3224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-209" b="-7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1150145" y="447670"/>
            <a:ext cx="14475600" cy="1400400"/>
            <a:chOff x="0" y="0"/>
            <a:chExt cx="19300800" cy="18672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9300800" cy="1867200"/>
            </a:xfrm>
            <a:custGeom>
              <a:avLst/>
              <a:gdLst/>
              <a:ahLst/>
              <a:cxnLst/>
              <a:rect r="r" b="b" t="t" l="l"/>
              <a:pathLst>
                <a:path h="1867200" w="19300800">
                  <a:moveTo>
                    <a:pt x="0" y="0"/>
                  </a:moveTo>
                  <a:lnTo>
                    <a:pt x="19300800" y="0"/>
                  </a:lnTo>
                  <a:lnTo>
                    <a:pt x="19300800" y="1867200"/>
                  </a:lnTo>
                  <a:lnTo>
                    <a:pt x="0" y="18672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19300800" cy="190530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4320"/>
                </a:lnSpc>
              </a:pPr>
              <a:r>
                <a:rPr lang="en-US" sz="3600">
                  <a:solidFill>
                    <a:srgbClr val="00C1D4"/>
                  </a:solidFill>
                  <a:latin typeface="Poppins"/>
                  <a:ea typeface="Poppins"/>
                  <a:cs typeface="Poppins"/>
                  <a:sym typeface="Poppins"/>
                </a:rPr>
                <a:t>System Architecture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6380356" y="9246912"/>
            <a:ext cx="1512450" cy="670865"/>
            <a:chOff x="0" y="0"/>
            <a:chExt cx="2016600" cy="894486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016600" cy="894486"/>
            </a:xfrm>
            <a:custGeom>
              <a:avLst/>
              <a:gdLst/>
              <a:ahLst/>
              <a:cxnLst/>
              <a:rect r="r" b="b" t="t" l="l"/>
              <a:pathLst>
                <a:path h="894486" w="2016600">
                  <a:moveTo>
                    <a:pt x="0" y="0"/>
                  </a:moveTo>
                  <a:lnTo>
                    <a:pt x="2016600" y="0"/>
                  </a:lnTo>
                  <a:lnTo>
                    <a:pt x="2016600" y="894486"/>
                  </a:lnTo>
                  <a:lnTo>
                    <a:pt x="0" y="89448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28575"/>
              <a:ext cx="2016600" cy="92306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240"/>
                </a:lnSpc>
              </a:pPr>
              <a:r>
                <a:rPr lang="en-US" sz="2700">
                  <a:solidFill>
                    <a:srgbClr val="00C1D4"/>
                  </a:solidFill>
                  <a:latin typeface="Poppins"/>
                  <a:ea typeface="Poppins"/>
                  <a:cs typeface="Poppins"/>
                  <a:sym typeface="Poppins"/>
                </a:rPr>
                <a:t>6</a:t>
              </a: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611512" y="2084971"/>
            <a:ext cx="17064978" cy="7854776"/>
          </a:xfrm>
          <a:custGeom>
            <a:avLst/>
            <a:gdLst/>
            <a:ahLst/>
            <a:cxnLst/>
            <a:rect r="r" b="b" t="t" l="l"/>
            <a:pathLst>
              <a:path h="7854776" w="17064978">
                <a:moveTo>
                  <a:pt x="0" y="0"/>
                </a:moveTo>
                <a:lnTo>
                  <a:pt x="17064979" y="0"/>
                </a:lnTo>
                <a:lnTo>
                  <a:pt x="17064979" y="7854775"/>
                </a:lnTo>
                <a:lnTo>
                  <a:pt x="0" y="785477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5147" r="0" b="-8145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78608" y="273844"/>
            <a:ext cx="17730786" cy="9739312"/>
            <a:chOff x="0" y="0"/>
            <a:chExt cx="23641048" cy="1298575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3641050" cy="12985750"/>
            </a:xfrm>
            <a:custGeom>
              <a:avLst/>
              <a:gdLst/>
              <a:ahLst/>
              <a:cxnLst/>
              <a:rect r="r" b="b" t="t" l="l"/>
              <a:pathLst>
                <a:path h="12985750" w="23641050">
                  <a:moveTo>
                    <a:pt x="12700" y="0"/>
                  </a:moveTo>
                  <a:lnTo>
                    <a:pt x="23628350" y="0"/>
                  </a:lnTo>
                  <a:cubicBezTo>
                    <a:pt x="23635336" y="0"/>
                    <a:pt x="23641050" y="5715"/>
                    <a:pt x="23641050" y="12700"/>
                  </a:cubicBezTo>
                  <a:lnTo>
                    <a:pt x="23641050" y="12973050"/>
                  </a:lnTo>
                  <a:cubicBezTo>
                    <a:pt x="23641050" y="12980035"/>
                    <a:pt x="23635336" y="12985750"/>
                    <a:pt x="23628350" y="12985750"/>
                  </a:cubicBezTo>
                  <a:lnTo>
                    <a:pt x="12700" y="12985750"/>
                  </a:lnTo>
                  <a:cubicBezTo>
                    <a:pt x="5715" y="12985750"/>
                    <a:pt x="0" y="12980035"/>
                    <a:pt x="0" y="12973050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12973050"/>
                  </a:lnTo>
                  <a:lnTo>
                    <a:pt x="12700" y="12973050"/>
                  </a:lnTo>
                  <a:lnTo>
                    <a:pt x="12700" y="12960350"/>
                  </a:lnTo>
                  <a:lnTo>
                    <a:pt x="23628350" y="12960350"/>
                  </a:lnTo>
                  <a:lnTo>
                    <a:pt x="23628350" y="12973050"/>
                  </a:lnTo>
                  <a:lnTo>
                    <a:pt x="23615650" y="12973050"/>
                  </a:lnTo>
                  <a:lnTo>
                    <a:pt x="23615650" y="12700"/>
                  </a:lnTo>
                  <a:lnTo>
                    <a:pt x="23628350" y="12700"/>
                  </a:lnTo>
                  <a:lnTo>
                    <a:pt x="23628350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00C1D4"/>
            </a:solidFill>
          </p:spPr>
        </p:sp>
      </p:grpSp>
      <p:sp>
        <p:nvSpPr>
          <p:cNvPr name="AutoShape 4" id="4"/>
          <p:cNvSpPr/>
          <p:nvPr/>
        </p:nvSpPr>
        <p:spPr>
          <a:xfrm>
            <a:off x="278609" y="1982577"/>
            <a:ext cx="15997236" cy="19050"/>
          </a:xfrm>
          <a:prstGeom prst="line">
            <a:avLst/>
          </a:prstGeom>
          <a:ln cap="rnd" w="9525">
            <a:solidFill>
              <a:srgbClr val="00C1D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>
            <a:off x="16256794" y="2006389"/>
            <a:ext cx="1752600" cy="19050"/>
          </a:xfrm>
          <a:prstGeom prst="line">
            <a:avLst/>
          </a:prstGeom>
          <a:ln cap="rnd" w="9525">
            <a:solidFill>
              <a:srgbClr val="00C1D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 rot="37365">
            <a:off x="16256743" y="10004040"/>
            <a:ext cx="1752704" cy="0"/>
          </a:xfrm>
          <a:prstGeom prst="line">
            <a:avLst/>
          </a:prstGeom>
          <a:ln cap="rnd" w="9525">
            <a:solidFill>
              <a:srgbClr val="00C1D4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16690146" y="704294"/>
            <a:ext cx="854941" cy="241858"/>
            <a:chOff x="0" y="0"/>
            <a:chExt cx="1139922" cy="32247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139952" cy="322453"/>
            </a:xfrm>
            <a:custGeom>
              <a:avLst/>
              <a:gdLst/>
              <a:ahLst/>
              <a:cxnLst/>
              <a:rect r="r" b="b" t="t" l="l"/>
              <a:pathLst>
                <a:path h="322453" w="1139952">
                  <a:moveTo>
                    <a:pt x="0" y="0"/>
                  </a:moveTo>
                  <a:lnTo>
                    <a:pt x="1139952" y="0"/>
                  </a:lnTo>
                  <a:lnTo>
                    <a:pt x="1139952" y="322453"/>
                  </a:lnTo>
                  <a:lnTo>
                    <a:pt x="0" y="3224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-209" b="-7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1150145" y="447670"/>
            <a:ext cx="14475600" cy="1400400"/>
            <a:chOff x="0" y="0"/>
            <a:chExt cx="19300800" cy="18672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9300800" cy="1867200"/>
            </a:xfrm>
            <a:custGeom>
              <a:avLst/>
              <a:gdLst/>
              <a:ahLst/>
              <a:cxnLst/>
              <a:rect r="r" b="b" t="t" l="l"/>
              <a:pathLst>
                <a:path h="1867200" w="19300800">
                  <a:moveTo>
                    <a:pt x="0" y="0"/>
                  </a:moveTo>
                  <a:lnTo>
                    <a:pt x="19300800" y="0"/>
                  </a:lnTo>
                  <a:lnTo>
                    <a:pt x="19300800" y="1867200"/>
                  </a:lnTo>
                  <a:lnTo>
                    <a:pt x="0" y="18672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19300800" cy="190530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4320"/>
                </a:lnSpc>
              </a:pPr>
              <a:r>
                <a:rPr lang="en-US" sz="3600">
                  <a:solidFill>
                    <a:srgbClr val="00C1D4"/>
                  </a:solidFill>
                  <a:latin typeface="Poppins"/>
                  <a:ea typeface="Poppins"/>
                  <a:cs typeface="Poppins"/>
                  <a:sym typeface="Poppins"/>
                </a:rPr>
                <a:t>System Architec</a:t>
              </a:r>
              <a:r>
                <a:rPr lang="en-US" sz="3600">
                  <a:solidFill>
                    <a:srgbClr val="00C1D4"/>
                  </a:solidFill>
                  <a:latin typeface="Poppins"/>
                  <a:ea typeface="Poppins"/>
                  <a:cs typeface="Poppins"/>
                  <a:sym typeface="Poppins"/>
                </a:rPr>
                <a:t>ture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6380356" y="9246912"/>
            <a:ext cx="1512450" cy="670865"/>
            <a:chOff x="0" y="0"/>
            <a:chExt cx="2016600" cy="894486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016600" cy="894486"/>
            </a:xfrm>
            <a:custGeom>
              <a:avLst/>
              <a:gdLst/>
              <a:ahLst/>
              <a:cxnLst/>
              <a:rect r="r" b="b" t="t" l="l"/>
              <a:pathLst>
                <a:path h="894486" w="2016600">
                  <a:moveTo>
                    <a:pt x="0" y="0"/>
                  </a:moveTo>
                  <a:lnTo>
                    <a:pt x="2016600" y="0"/>
                  </a:lnTo>
                  <a:lnTo>
                    <a:pt x="2016600" y="894486"/>
                  </a:lnTo>
                  <a:lnTo>
                    <a:pt x="0" y="89448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28575"/>
              <a:ext cx="2016600" cy="92306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240"/>
                </a:lnSpc>
              </a:pPr>
              <a:r>
                <a:rPr lang="en-US" sz="2700">
                  <a:solidFill>
                    <a:srgbClr val="00C1D4"/>
                  </a:solidFill>
                  <a:latin typeface="Poppins"/>
                  <a:ea typeface="Poppins"/>
                  <a:cs typeface="Poppins"/>
                  <a:sym typeface="Poppins"/>
                </a:rPr>
                <a:t>7</a:t>
              </a: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11089730" y="2182602"/>
            <a:ext cx="6455357" cy="7182293"/>
          </a:xfrm>
          <a:custGeom>
            <a:avLst/>
            <a:gdLst/>
            <a:ahLst/>
            <a:cxnLst/>
            <a:rect r="r" b="b" t="t" l="l"/>
            <a:pathLst>
              <a:path h="7182293" w="6455357">
                <a:moveTo>
                  <a:pt x="0" y="0"/>
                </a:moveTo>
                <a:lnTo>
                  <a:pt x="6455358" y="0"/>
                </a:lnTo>
                <a:lnTo>
                  <a:pt x="6455358" y="7182293"/>
                </a:lnTo>
                <a:lnTo>
                  <a:pt x="0" y="718229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0743" t="-20375" r="-190094" b="-3307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14056358" y="2182602"/>
            <a:ext cx="3660137" cy="3469577"/>
            <a:chOff x="0" y="0"/>
            <a:chExt cx="718320" cy="680922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718320" cy="680922"/>
            </a:xfrm>
            <a:custGeom>
              <a:avLst/>
              <a:gdLst/>
              <a:ahLst/>
              <a:cxnLst/>
              <a:rect r="r" b="b" t="t" l="l"/>
              <a:pathLst>
                <a:path h="680922" w="718320">
                  <a:moveTo>
                    <a:pt x="0" y="0"/>
                  </a:moveTo>
                  <a:lnTo>
                    <a:pt x="718320" y="0"/>
                  </a:lnTo>
                  <a:lnTo>
                    <a:pt x="718320" y="680922"/>
                  </a:lnTo>
                  <a:lnTo>
                    <a:pt x="0" y="680922"/>
                  </a:ln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0"/>
              <a:ext cx="718320" cy="680922"/>
            </a:xfrm>
            <a:prstGeom prst="rect">
              <a:avLst/>
            </a:prstGeom>
          </p:spPr>
          <p:txBody>
            <a:bodyPr anchor="ctr" rtlCol="false" tIns="68174" lIns="68174" bIns="68174" rIns="68174"/>
            <a:lstStyle/>
            <a:p>
              <a:pPr algn="ctr">
                <a:lnSpc>
                  <a:spcPts val="2025"/>
                </a:lnSpc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1150145" y="2165036"/>
            <a:ext cx="9939586" cy="7522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1"/>
              </a:lnSpc>
            </a:pPr>
            <a:r>
              <a:rPr lang="en-US" sz="2400" b="true">
                <a:solidFill>
                  <a:srgbClr val="265D71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DataReader:</a:t>
            </a:r>
          </a:p>
          <a:p>
            <a:pPr algn="l" marL="518160" indent="-259080" lvl="1">
              <a:lnSpc>
                <a:spcPts val="3840"/>
              </a:lnSpc>
              <a:buFont typeface="Arial"/>
              <a:buChar char="•"/>
            </a:pPr>
            <a:r>
              <a:rPr lang="en-US" sz="2400">
                <a:solidFill>
                  <a:srgbClr val="265D71"/>
                </a:solidFill>
                <a:latin typeface="Poppins"/>
                <a:ea typeface="Poppins"/>
                <a:cs typeface="Poppins"/>
                <a:sym typeface="Poppins"/>
              </a:rPr>
              <a:t>Adds a trip_status field (active/end) to a taxi message</a:t>
            </a:r>
          </a:p>
          <a:p>
            <a:pPr algn="l" marL="518160" indent="-259080" lvl="1">
              <a:lnSpc>
                <a:spcPts val="3840"/>
              </a:lnSpc>
              <a:buFont typeface="Arial"/>
              <a:buChar char="•"/>
            </a:pPr>
            <a:r>
              <a:rPr lang="en-US" sz="2400">
                <a:solidFill>
                  <a:srgbClr val="265D71"/>
                </a:solidFill>
                <a:latin typeface="Poppins"/>
                <a:ea typeface="Poppins"/>
                <a:cs typeface="Poppins"/>
                <a:sym typeface="Poppins"/>
              </a:rPr>
              <a:t>Sorts records by timestamp for e</a:t>
            </a:r>
            <a:r>
              <a:rPr lang="en-US" sz="2400">
                <a:solidFill>
                  <a:srgbClr val="265D71"/>
                </a:solidFill>
                <a:latin typeface="Poppins"/>
                <a:ea typeface="Poppins"/>
                <a:cs typeface="Poppins"/>
                <a:sym typeface="Poppins"/>
              </a:rPr>
              <a:t>vent</a:t>
            </a:r>
            <a:r>
              <a:rPr lang="en-US" sz="2400">
                <a:solidFill>
                  <a:srgbClr val="265D71"/>
                </a:solidFill>
                <a:latin typeface="Poppins"/>
                <a:ea typeface="Poppins"/>
                <a:cs typeface="Poppins"/>
                <a:sym typeface="Poppins"/>
              </a:rPr>
              <a:t>-time correctness</a:t>
            </a:r>
          </a:p>
          <a:p>
            <a:pPr algn="l" marL="518160" indent="-259080" lvl="1">
              <a:lnSpc>
                <a:spcPts val="3840"/>
              </a:lnSpc>
              <a:buFont typeface="Arial"/>
              <a:buChar char="•"/>
            </a:pPr>
            <a:r>
              <a:rPr lang="en-US" sz="2400">
                <a:solidFill>
                  <a:srgbClr val="265D71"/>
                </a:solidFill>
                <a:latin typeface="Poppins"/>
                <a:ea typeface="Poppins"/>
                <a:cs typeface="Poppins"/>
                <a:sym typeface="Poppins"/>
              </a:rPr>
              <a:t>Serializes entire data as fast-loading pickle file</a:t>
            </a:r>
          </a:p>
          <a:p>
            <a:pPr algn="l" marL="518160" indent="-259080" lvl="1">
              <a:lnSpc>
                <a:spcPts val="3840"/>
              </a:lnSpc>
              <a:buFont typeface="Arial"/>
              <a:buChar char="•"/>
            </a:pPr>
            <a:r>
              <a:rPr lang="en-US" sz="2400">
                <a:solidFill>
                  <a:srgbClr val="265D71"/>
                </a:solidFill>
                <a:latin typeface="Poppins"/>
                <a:ea typeface="Poppins"/>
                <a:cs typeface="Poppins"/>
                <a:sym typeface="Poppins"/>
              </a:rPr>
              <a:t>Supports d</a:t>
            </a:r>
            <a:r>
              <a:rPr lang="en-US" sz="2400">
                <a:solidFill>
                  <a:srgbClr val="265D71"/>
                </a:solidFill>
                <a:latin typeface="Poppins"/>
                <a:ea typeface="Poppins"/>
                <a:cs typeface="Poppins"/>
                <a:sym typeface="Poppins"/>
              </a:rPr>
              <a:t>ataset size limit for controlled testing</a:t>
            </a:r>
          </a:p>
          <a:p>
            <a:pPr algn="l">
              <a:lnSpc>
                <a:spcPts val="1800"/>
              </a:lnSpc>
            </a:pPr>
          </a:p>
          <a:p>
            <a:pPr algn="l">
              <a:lnSpc>
                <a:spcPts val="3311"/>
              </a:lnSpc>
            </a:pPr>
            <a:r>
              <a:rPr lang="en-US" sz="2400" b="true">
                <a:solidFill>
                  <a:srgbClr val="265D71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Apache K</a:t>
            </a:r>
            <a:r>
              <a:rPr lang="en-US" sz="2400" b="true">
                <a:solidFill>
                  <a:srgbClr val="265D71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afka Producer:</a:t>
            </a:r>
          </a:p>
          <a:p>
            <a:pPr algn="l" marL="518160" indent="-259080" lvl="1">
              <a:lnSpc>
                <a:spcPts val="3840"/>
              </a:lnSpc>
              <a:buFont typeface="Arial"/>
              <a:buChar char="•"/>
            </a:pPr>
            <a:r>
              <a:rPr lang="en-US" sz="2400">
                <a:solidFill>
                  <a:srgbClr val="265D71"/>
                </a:solidFill>
                <a:latin typeface="Poppins"/>
                <a:ea typeface="Poppins"/>
                <a:cs typeface="Poppins"/>
                <a:sym typeface="Poppins"/>
              </a:rPr>
              <a:t>Support</a:t>
            </a:r>
            <a:r>
              <a:rPr lang="en-US" sz="2400">
                <a:solidFill>
                  <a:srgbClr val="265D71"/>
                </a:solidFill>
                <a:latin typeface="Poppins"/>
                <a:ea typeface="Poppins"/>
                <a:cs typeface="Poppins"/>
                <a:sym typeface="Poppins"/>
              </a:rPr>
              <a:t>s high-throughput data streaming to match pipeline capacity</a:t>
            </a:r>
          </a:p>
          <a:p>
            <a:pPr algn="l" marL="518160" indent="-259080" lvl="1">
              <a:lnSpc>
                <a:spcPts val="3840"/>
              </a:lnSpc>
              <a:buFont typeface="Arial"/>
              <a:buChar char="•"/>
            </a:pPr>
            <a:r>
              <a:rPr lang="en-US" sz="2400">
                <a:solidFill>
                  <a:srgbClr val="265D71"/>
                </a:solidFill>
                <a:latin typeface="Poppins"/>
                <a:ea typeface="Poppins"/>
                <a:cs typeface="Poppins"/>
                <a:sym typeface="Poppins"/>
              </a:rPr>
              <a:t>Two data replay modes (actual event delays, simulated 1s)</a:t>
            </a:r>
          </a:p>
          <a:p>
            <a:pPr algn="l" marL="518160" indent="-259080" lvl="1">
              <a:lnSpc>
                <a:spcPts val="3840"/>
              </a:lnSpc>
              <a:buFont typeface="Arial"/>
              <a:buChar char="•"/>
            </a:pPr>
            <a:r>
              <a:rPr lang="en-US" sz="2400">
                <a:solidFill>
                  <a:srgbClr val="265D71"/>
                </a:solidFill>
                <a:latin typeface="Poppins"/>
                <a:ea typeface="Poppins"/>
                <a:cs typeface="Poppins"/>
                <a:sym typeface="Poppins"/>
              </a:rPr>
              <a:t>Data ingestion s</a:t>
            </a:r>
            <a:r>
              <a:rPr lang="en-US" sz="2400">
                <a:solidFill>
                  <a:srgbClr val="265D71"/>
                </a:solidFill>
                <a:latin typeface="Poppins"/>
                <a:ea typeface="Poppins"/>
                <a:cs typeface="Poppins"/>
                <a:sym typeface="Poppins"/>
              </a:rPr>
              <a:t>peed controls (1x–3x)</a:t>
            </a:r>
          </a:p>
          <a:p>
            <a:pPr algn="l" marL="518160" indent="-259080" lvl="1">
              <a:lnSpc>
                <a:spcPts val="3840"/>
              </a:lnSpc>
              <a:buFont typeface="Arial"/>
              <a:buChar char="•"/>
            </a:pPr>
            <a:r>
              <a:rPr lang="en-US" sz="2400">
                <a:solidFill>
                  <a:srgbClr val="265D71"/>
                </a:solidFill>
                <a:latin typeface="Poppins"/>
                <a:ea typeface="Poppins"/>
                <a:cs typeface="Poppins"/>
                <a:sym typeface="Poppins"/>
              </a:rPr>
              <a:t>Batches all records with same timestamp for efficiency</a:t>
            </a:r>
          </a:p>
          <a:p>
            <a:pPr algn="l">
              <a:lnSpc>
                <a:spcPts val="1800"/>
              </a:lnSpc>
            </a:pPr>
          </a:p>
          <a:p>
            <a:pPr algn="l">
              <a:lnSpc>
                <a:spcPts val="3311"/>
              </a:lnSpc>
            </a:pPr>
            <a:r>
              <a:rPr lang="en-US" sz="2400" b="true">
                <a:solidFill>
                  <a:srgbClr val="265D71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Kafka Broker:</a:t>
            </a:r>
          </a:p>
          <a:p>
            <a:pPr algn="l" marL="518160" indent="-259080" lvl="1">
              <a:lnSpc>
                <a:spcPts val="3840"/>
              </a:lnSpc>
              <a:buFont typeface="Arial"/>
              <a:buChar char="•"/>
            </a:pPr>
            <a:r>
              <a:rPr lang="en-US" sz="2400">
                <a:solidFill>
                  <a:srgbClr val="265D71"/>
                </a:solidFill>
                <a:latin typeface="Poppins"/>
                <a:ea typeface="Poppins"/>
                <a:cs typeface="Poppins"/>
                <a:sym typeface="Poppins"/>
              </a:rPr>
              <a:t>Deployed in KRaft mode (1 broker)</a:t>
            </a:r>
          </a:p>
          <a:p>
            <a:pPr algn="l" marL="518160" indent="-259080" lvl="1">
              <a:lnSpc>
                <a:spcPts val="3840"/>
              </a:lnSpc>
              <a:buFont typeface="Arial"/>
              <a:buChar char="•"/>
            </a:pPr>
            <a:r>
              <a:rPr lang="en-US" sz="2400">
                <a:solidFill>
                  <a:srgbClr val="265D71"/>
                </a:solidFill>
                <a:latin typeface="Poppins"/>
                <a:ea typeface="Poppins"/>
                <a:cs typeface="Poppins"/>
                <a:sym typeface="Poppins"/>
              </a:rPr>
              <a:t>Automated creation of Kafka topics with docker init container</a:t>
            </a:r>
          </a:p>
          <a:p>
            <a:pPr algn="l" marL="518160" indent="-259080" lvl="1">
              <a:lnSpc>
                <a:spcPts val="3840"/>
              </a:lnSpc>
              <a:buFont typeface="Arial"/>
              <a:buChar char="•"/>
            </a:pPr>
            <a:r>
              <a:rPr lang="en-US" sz="2400">
                <a:solidFill>
                  <a:srgbClr val="265D71"/>
                </a:solidFill>
                <a:latin typeface="Poppins"/>
                <a:ea typeface="Poppins"/>
                <a:cs typeface="Poppins"/>
                <a:sym typeface="Poppins"/>
              </a:rPr>
              <a:t>Web UI for monitoring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14627154" y="7340129"/>
            <a:ext cx="2632146" cy="1581690"/>
            <a:chOff x="0" y="0"/>
            <a:chExt cx="516572" cy="310415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516572" cy="310415"/>
            </a:xfrm>
            <a:custGeom>
              <a:avLst/>
              <a:gdLst/>
              <a:ahLst/>
              <a:cxnLst/>
              <a:rect r="r" b="b" t="t" l="l"/>
              <a:pathLst>
                <a:path h="310415" w="516572">
                  <a:moveTo>
                    <a:pt x="0" y="0"/>
                  </a:moveTo>
                  <a:lnTo>
                    <a:pt x="516572" y="0"/>
                  </a:lnTo>
                  <a:lnTo>
                    <a:pt x="516572" y="310415"/>
                  </a:lnTo>
                  <a:lnTo>
                    <a:pt x="0" y="310415"/>
                  </a:ln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0"/>
              <a:ext cx="516572" cy="310415"/>
            </a:xfrm>
            <a:prstGeom prst="rect">
              <a:avLst/>
            </a:prstGeom>
          </p:spPr>
          <p:txBody>
            <a:bodyPr anchor="ctr" rtlCol="false" tIns="68174" lIns="68174" bIns="68174" rIns="68174"/>
            <a:lstStyle/>
            <a:p>
              <a:pPr algn="ctr">
                <a:lnSpc>
                  <a:spcPts val="2025"/>
                </a:lnSpc>
              </a:pPr>
            </a:p>
          </p:txBody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78608" y="273844"/>
            <a:ext cx="17730786" cy="9739312"/>
            <a:chOff x="0" y="0"/>
            <a:chExt cx="23641048" cy="1298575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3641050" cy="12985750"/>
            </a:xfrm>
            <a:custGeom>
              <a:avLst/>
              <a:gdLst/>
              <a:ahLst/>
              <a:cxnLst/>
              <a:rect r="r" b="b" t="t" l="l"/>
              <a:pathLst>
                <a:path h="12985750" w="23641050">
                  <a:moveTo>
                    <a:pt x="12700" y="0"/>
                  </a:moveTo>
                  <a:lnTo>
                    <a:pt x="23628350" y="0"/>
                  </a:lnTo>
                  <a:cubicBezTo>
                    <a:pt x="23635336" y="0"/>
                    <a:pt x="23641050" y="5715"/>
                    <a:pt x="23641050" y="12700"/>
                  </a:cubicBezTo>
                  <a:lnTo>
                    <a:pt x="23641050" y="12973050"/>
                  </a:lnTo>
                  <a:cubicBezTo>
                    <a:pt x="23641050" y="12980035"/>
                    <a:pt x="23635336" y="12985750"/>
                    <a:pt x="23628350" y="12985750"/>
                  </a:cubicBezTo>
                  <a:lnTo>
                    <a:pt x="12700" y="12985750"/>
                  </a:lnTo>
                  <a:cubicBezTo>
                    <a:pt x="5715" y="12985750"/>
                    <a:pt x="0" y="12980035"/>
                    <a:pt x="0" y="12973050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12973050"/>
                  </a:lnTo>
                  <a:lnTo>
                    <a:pt x="12700" y="12973050"/>
                  </a:lnTo>
                  <a:lnTo>
                    <a:pt x="12700" y="12960350"/>
                  </a:lnTo>
                  <a:lnTo>
                    <a:pt x="23628350" y="12960350"/>
                  </a:lnTo>
                  <a:lnTo>
                    <a:pt x="23628350" y="12973050"/>
                  </a:lnTo>
                  <a:lnTo>
                    <a:pt x="23615650" y="12973050"/>
                  </a:lnTo>
                  <a:lnTo>
                    <a:pt x="23615650" y="12700"/>
                  </a:lnTo>
                  <a:lnTo>
                    <a:pt x="23628350" y="12700"/>
                  </a:lnTo>
                  <a:lnTo>
                    <a:pt x="23628350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00C1D4"/>
            </a:solidFill>
          </p:spPr>
        </p:sp>
      </p:grpSp>
      <p:sp>
        <p:nvSpPr>
          <p:cNvPr name="AutoShape 4" id="4"/>
          <p:cNvSpPr/>
          <p:nvPr/>
        </p:nvSpPr>
        <p:spPr>
          <a:xfrm>
            <a:off x="278609" y="1982577"/>
            <a:ext cx="15997236" cy="19050"/>
          </a:xfrm>
          <a:prstGeom prst="line">
            <a:avLst/>
          </a:prstGeom>
          <a:ln cap="rnd" w="9525">
            <a:solidFill>
              <a:srgbClr val="00C1D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>
            <a:off x="16256794" y="2006389"/>
            <a:ext cx="1752600" cy="19050"/>
          </a:xfrm>
          <a:prstGeom prst="line">
            <a:avLst/>
          </a:prstGeom>
          <a:ln cap="rnd" w="9525">
            <a:solidFill>
              <a:srgbClr val="00C1D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 rot="37365">
            <a:off x="16256743" y="10004040"/>
            <a:ext cx="1752704" cy="0"/>
          </a:xfrm>
          <a:prstGeom prst="line">
            <a:avLst/>
          </a:prstGeom>
          <a:ln cap="rnd" w="9525">
            <a:solidFill>
              <a:srgbClr val="00C1D4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16690146" y="704294"/>
            <a:ext cx="854941" cy="241858"/>
            <a:chOff x="0" y="0"/>
            <a:chExt cx="1139922" cy="32247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139952" cy="322453"/>
            </a:xfrm>
            <a:custGeom>
              <a:avLst/>
              <a:gdLst/>
              <a:ahLst/>
              <a:cxnLst/>
              <a:rect r="r" b="b" t="t" l="l"/>
              <a:pathLst>
                <a:path h="322453" w="1139952">
                  <a:moveTo>
                    <a:pt x="0" y="0"/>
                  </a:moveTo>
                  <a:lnTo>
                    <a:pt x="1139952" y="0"/>
                  </a:lnTo>
                  <a:lnTo>
                    <a:pt x="1139952" y="322453"/>
                  </a:lnTo>
                  <a:lnTo>
                    <a:pt x="0" y="3224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-209" b="-7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1150145" y="447670"/>
            <a:ext cx="14475600" cy="1400400"/>
            <a:chOff x="0" y="0"/>
            <a:chExt cx="19300800" cy="18672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9300800" cy="1867200"/>
            </a:xfrm>
            <a:custGeom>
              <a:avLst/>
              <a:gdLst/>
              <a:ahLst/>
              <a:cxnLst/>
              <a:rect r="r" b="b" t="t" l="l"/>
              <a:pathLst>
                <a:path h="1867200" w="19300800">
                  <a:moveTo>
                    <a:pt x="0" y="0"/>
                  </a:moveTo>
                  <a:lnTo>
                    <a:pt x="19300800" y="0"/>
                  </a:lnTo>
                  <a:lnTo>
                    <a:pt x="19300800" y="1867200"/>
                  </a:lnTo>
                  <a:lnTo>
                    <a:pt x="0" y="18672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19300800" cy="190530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4320"/>
                </a:lnSpc>
              </a:pPr>
              <a:r>
                <a:rPr lang="en-US" sz="3600">
                  <a:solidFill>
                    <a:srgbClr val="00C1D4"/>
                  </a:solidFill>
                  <a:latin typeface="Poppins"/>
                  <a:ea typeface="Poppins"/>
                  <a:cs typeface="Poppins"/>
                  <a:sym typeface="Poppins"/>
                </a:rPr>
                <a:t>System Architec</a:t>
              </a:r>
              <a:r>
                <a:rPr lang="en-US" sz="3600">
                  <a:solidFill>
                    <a:srgbClr val="00C1D4"/>
                  </a:solidFill>
                  <a:latin typeface="Poppins"/>
                  <a:ea typeface="Poppins"/>
                  <a:cs typeface="Poppins"/>
                  <a:sym typeface="Poppins"/>
                </a:rPr>
                <a:t>ture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6380356" y="9246912"/>
            <a:ext cx="1512450" cy="670865"/>
            <a:chOff x="0" y="0"/>
            <a:chExt cx="2016600" cy="894486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016600" cy="894486"/>
            </a:xfrm>
            <a:custGeom>
              <a:avLst/>
              <a:gdLst/>
              <a:ahLst/>
              <a:cxnLst/>
              <a:rect r="r" b="b" t="t" l="l"/>
              <a:pathLst>
                <a:path h="894486" w="2016600">
                  <a:moveTo>
                    <a:pt x="0" y="0"/>
                  </a:moveTo>
                  <a:lnTo>
                    <a:pt x="2016600" y="0"/>
                  </a:lnTo>
                  <a:lnTo>
                    <a:pt x="2016600" y="894486"/>
                  </a:lnTo>
                  <a:lnTo>
                    <a:pt x="0" y="89448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28575"/>
              <a:ext cx="2016600" cy="92306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240"/>
                </a:lnSpc>
              </a:pPr>
              <a:r>
                <a:rPr lang="en-US" sz="2700">
                  <a:solidFill>
                    <a:srgbClr val="00C1D4"/>
                  </a:solidFill>
                  <a:latin typeface="Poppins"/>
                  <a:ea typeface="Poppins"/>
                  <a:cs typeface="Poppins"/>
                  <a:sym typeface="Poppins"/>
                </a:rPr>
                <a:t>8</a:t>
              </a: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12301325" y="2502832"/>
            <a:ext cx="5243763" cy="6829793"/>
          </a:xfrm>
          <a:custGeom>
            <a:avLst/>
            <a:gdLst/>
            <a:ahLst/>
            <a:cxnLst/>
            <a:rect r="r" b="b" t="t" l="l"/>
            <a:pathLst>
              <a:path h="6829793" w="5243763">
                <a:moveTo>
                  <a:pt x="0" y="0"/>
                </a:moveTo>
                <a:lnTo>
                  <a:pt x="5243763" y="0"/>
                </a:lnTo>
                <a:lnTo>
                  <a:pt x="5243763" y="6829792"/>
                </a:lnTo>
                <a:lnTo>
                  <a:pt x="0" y="68297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9120" t="-15147" r="-133846" b="-8145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028700" y="2363379"/>
            <a:ext cx="10886109" cy="70420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1"/>
              </a:lnSpc>
            </a:pPr>
            <a:r>
              <a:rPr lang="en-US" sz="2400" b="true">
                <a:solidFill>
                  <a:srgbClr val="265D71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Ap</a:t>
            </a:r>
            <a:r>
              <a:rPr lang="en-US" sz="2400" b="true">
                <a:solidFill>
                  <a:srgbClr val="265D71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ache Flink DataStream Pipeline &amp; Operators:</a:t>
            </a:r>
          </a:p>
          <a:p>
            <a:pPr algn="l" marL="586740" indent="-293370" lvl="1">
              <a:lnSpc>
                <a:spcPts val="4800"/>
              </a:lnSpc>
              <a:buFont typeface="Arial"/>
              <a:buChar char="•"/>
            </a:pPr>
            <a:r>
              <a:rPr lang="en-US" sz="2400">
                <a:solidFill>
                  <a:srgbClr val="265D71"/>
                </a:solidFill>
                <a:latin typeface="Poppins"/>
                <a:ea typeface="Poppins"/>
                <a:cs typeface="Poppins"/>
                <a:sym typeface="Poppins"/>
              </a:rPr>
              <a:t>Built and deployed a custom Docker image to support PyFlink DataStream APIs for efficient pipeline execution</a:t>
            </a:r>
          </a:p>
          <a:p>
            <a:pPr algn="l" marL="586740" indent="-293370" lvl="1">
              <a:lnSpc>
                <a:spcPts val="4800"/>
              </a:lnSpc>
              <a:buFont typeface="Arial"/>
              <a:buChar char="•"/>
            </a:pPr>
            <a:r>
              <a:rPr lang="en-US" sz="2400">
                <a:solidFill>
                  <a:srgbClr val="265D71"/>
                </a:solidFill>
                <a:latin typeface="Poppins"/>
                <a:ea typeface="Poppins"/>
                <a:cs typeface="Poppins"/>
                <a:sym typeface="Poppins"/>
              </a:rPr>
              <a:t>1 x JobManager, 1 x TaskManager (parallelism = 1, task slots = 1)</a:t>
            </a:r>
          </a:p>
          <a:p>
            <a:pPr algn="l" marL="586740" indent="-293370" lvl="1">
              <a:lnSpc>
                <a:spcPts val="4800"/>
              </a:lnSpc>
              <a:buFont typeface="Arial"/>
              <a:buChar char="•"/>
            </a:pPr>
            <a:r>
              <a:rPr lang="en-US" sz="2400">
                <a:solidFill>
                  <a:srgbClr val="265D71"/>
                </a:solidFill>
                <a:latin typeface="Poppins"/>
                <a:ea typeface="Poppins"/>
                <a:cs typeface="Poppins"/>
                <a:sym typeface="Poppins"/>
              </a:rPr>
              <a:t>Docker init container to automate flink job creation &amp; execution</a:t>
            </a:r>
          </a:p>
          <a:p>
            <a:pPr algn="l" marL="586740" indent="-293370" lvl="1">
              <a:lnSpc>
                <a:spcPts val="4800"/>
              </a:lnSpc>
              <a:buFont typeface="Arial"/>
              <a:buChar char="•"/>
            </a:pPr>
            <a:r>
              <a:rPr lang="en-US" sz="2400">
                <a:solidFill>
                  <a:srgbClr val="265D71"/>
                </a:solidFill>
                <a:latin typeface="Poppins"/>
                <a:ea typeface="Poppins"/>
                <a:cs typeface="Poppins"/>
                <a:sym typeface="Poppins"/>
              </a:rPr>
              <a:t>Kafka source connector creates datastream from source topic</a:t>
            </a:r>
          </a:p>
          <a:p>
            <a:pPr algn="l" marL="586740" indent="-293370" lvl="1">
              <a:lnSpc>
                <a:spcPts val="4800"/>
              </a:lnSpc>
              <a:buFont typeface="Arial"/>
              <a:buChar char="•"/>
            </a:pPr>
            <a:r>
              <a:rPr lang="en-US" sz="2400">
                <a:solidFill>
                  <a:srgbClr val="265D71"/>
                </a:solidFill>
                <a:latin typeface="Poppins"/>
                <a:ea typeface="Poppins"/>
                <a:cs typeface="Poppins"/>
                <a:sym typeface="Poppins"/>
              </a:rPr>
              <a:t>Source stream undergoes transformations by sequential  operators</a:t>
            </a:r>
          </a:p>
          <a:p>
            <a:pPr algn="l" marL="586740" indent="-293370" lvl="1">
              <a:lnSpc>
                <a:spcPts val="4800"/>
              </a:lnSpc>
              <a:buFont typeface="Arial"/>
              <a:buChar char="•"/>
            </a:pPr>
            <a:r>
              <a:rPr lang="en-US" sz="2400">
                <a:solidFill>
                  <a:srgbClr val="265D71"/>
                </a:solidFill>
                <a:latin typeface="Poppins"/>
                <a:ea typeface="Poppins"/>
                <a:cs typeface="Poppins"/>
                <a:sym typeface="Poppins"/>
              </a:rPr>
              <a:t>Kafka sink connector sinks datastreams to target topics</a:t>
            </a:r>
          </a:p>
          <a:p>
            <a:pPr algn="l" marL="586740" indent="-293370" lvl="1">
              <a:lnSpc>
                <a:spcPts val="4800"/>
              </a:lnSpc>
              <a:buFont typeface="Arial"/>
              <a:buChar char="•"/>
            </a:pPr>
            <a:r>
              <a:rPr lang="en-US" sz="2400">
                <a:solidFill>
                  <a:srgbClr val="265D71"/>
                </a:solidFill>
                <a:latin typeface="Poppins"/>
                <a:ea typeface="Poppins"/>
                <a:cs typeface="Poppins"/>
                <a:sym typeface="Poppins"/>
              </a:rPr>
              <a:t>Event-time processing with monotonic watermarks</a:t>
            </a:r>
          </a:p>
          <a:p>
            <a:pPr algn="l" marL="586740" indent="-293370" lvl="1">
              <a:lnSpc>
                <a:spcPts val="4800"/>
              </a:lnSpc>
              <a:buFont typeface="Arial"/>
              <a:buChar char="•"/>
            </a:pPr>
            <a:r>
              <a:rPr lang="en-US" sz="2400">
                <a:solidFill>
                  <a:srgbClr val="265D71"/>
                </a:solidFill>
                <a:latin typeface="Poppins"/>
                <a:ea typeface="Poppins"/>
                <a:cs typeface="Poppins"/>
                <a:sym typeface="Poppins"/>
              </a:rPr>
              <a:t>Embedded RocksDB for state backend</a:t>
            </a:r>
          </a:p>
          <a:p>
            <a:pPr algn="l" marL="586740" indent="-293370" lvl="1">
              <a:lnSpc>
                <a:spcPts val="4800"/>
              </a:lnSpc>
              <a:buFont typeface="Arial"/>
              <a:buChar char="•"/>
            </a:pPr>
            <a:r>
              <a:rPr lang="en-US" sz="2400">
                <a:solidFill>
                  <a:srgbClr val="265D71"/>
                </a:solidFill>
                <a:latin typeface="Poppins"/>
                <a:ea typeface="Poppins"/>
                <a:cs typeface="Poppins"/>
                <a:sym typeface="Poppins"/>
              </a:rPr>
              <a:t>Incremen</a:t>
            </a:r>
            <a:r>
              <a:rPr lang="en-US" sz="2400">
                <a:solidFill>
                  <a:srgbClr val="265D71"/>
                </a:solidFill>
                <a:latin typeface="Poppins"/>
                <a:ea typeface="Poppins"/>
                <a:cs typeface="Poppins"/>
                <a:sym typeface="Poppins"/>
              </a:rPr>
              <a:t>tal checkpointing</a:t>
            </a:r>
            <a:r>
              <a:rPr lang="en-US" sz="2400">
                <a:solidFill>
                  <a:srgbClr val="265D71"/>
                </a:solidFill>
                <a:latin typeface="Poppins"/>
                <a:ea typeface="Poppins"/>
                <a:cs typeface="Poppins"/>
                <a:sym typeface="Poppins"/>
              </a:rPr>
              <a:t> for fault tolerance</a:t>
            </a:r>
          </a:p>
          <a:p>
            <a:pPr algn="l" marL="586740" indent="-293370" lvl="1">
              <a:lnSpc>
                <a:spcPts val="4800"/>
              </a:lnSpc>
              <a:buFont typeface="Arial"/>
              <a:buChar char="•"/>
            </a:pPr>
            <a:r>
              <a:rPr lang="en-US" sz="2400">
                <a:solidFill>
                  <a:srgbClr val="265D71"/>
                </a:solidFill>
                <a:latin typeface="Poppins"/>
                <a:ea typeface="Poppins"/>
                <a:cs typeface="Poppins"/>
                <a:sym typeface="Poppins"/>
              </a:rPr>
              <a:t>Web UI for monitoring and debugging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78608" y="273844"/>
            <a:ext cx="17730786" cy="9739312"/>
            <a:chOff x="0" y="0"/>
            <a:chExt cx="23641048" cy="1298575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3641050" cy="12985750"/>
            </a:xfrm>
            <a:custGeom>
              <a:avLst/>
              <a:gdLst/>
              <a:ahLst/>
              <a:cxnLst/>
              <a:rect r="r" b="b" t="t" l="l"/>
              <a:pathLst>
                <a:path h="12985750" w="23641050">
                  <a:moveTo>
                    <a:pt x="12700" y="0"/>
                  </a:moveTo>
                  <a:lnTo>
                    <a:pt x="23628350" y="0"/>
                  </a:lnTo>
                  <a:cubicBezTo>
                    <a:pt x="23635336" y="0"/>
                    <a:pt x="23641050" y="5715"/>
                    <a:pt x="23641050" y="12700"/>
                  </a:cubicBezTo>
                  <a:lnTo>
                    <a:pt x="23641050" y="12973050"/>
                  </a:lnTo>
                  <a:cubicBezTo>
                    <a:pt x="23641050" y="12980035"/>
                    <a:pt x="23635336" y="12985750"/>
                    <a:pt x="23628350" y="12985750"/>
                  </a:cubicBezTo>
                  <a:lnTo>
                    <a:pt x="12700" y="12985750"/>
                  </a:lnTo>
                  <a:cubicBezTo>
                    <a:pt x="5715" y="12985750"/>
                    <a:pt x="0" y="12980035"/>
                    <a:pt x="0" y="12973050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12973050"/>
                  </a:lnTo>
                  <a:lnTo>
                    <a:pt x="12700" y="12973050"/>
                  </a:lnTo>
                  <a:lnTo>
                    <a:pt x="12700" y="12960350"/>
                  </a:lnTo>
                  <a:lnTo>
                    <a:pt x="23628350" y="12960350"/>
                  </a:lnTo>
                  <a:lnTo>
                    <a:pt x="23628350" y="12973050"/>
                  </a:lnTo>
                  <a:lnTo>
                    <a:pt x="23615650" y="12973050"/>
                  </a:lnTo>
                  <a:lnTo>
                    <a:pt x="23615650" y="12700"/>
                  </a:lnTo>
                  <a:lnTo>
                    <a:pt x="23628350" y="12700"/>
                  </a:lnTo>
                  <a:lnTo>
                    <a:pt x="23628350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00C1D4"/>
            </a:solidFill>
          </p:spPr>
        </p:sp>
      </p:grpSp>
      <p:sp>
        <p:nvSpPr>
          <p:cNvPr name="AutoShape 4" id="4"/>
          <p:cNvSpPr/>
          <p:nvPr/>
        </p:nvSpPr>
        <p:spPr>
          <a:xfrm>
            <a:off x="278609" y="1982577"/>
            <a:ext cx="15997236" cy="19050"/>
          </a:xfrm>
          <a:prstGeom prst="line">
            <a:avLst/>
          </a:prstGeom>
          <a:ln cap="rnd" w="9525">
            <a:solidFill>
              <a:srgbClr val="00C1D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 rot="37365">
            <a:off x="16256743" y="2011152"/>
            <a:ext cx="1752704" cy="0"/>
          </a:xfrm>
          <a:prstGeom prst="line">
            <a:avLst/>
          </a:prstGeom>
          <a:ln cap="rnd" w="9525">
            <a:solidFill>
              <a:srgbClr val="00C1D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 rot="37365">
            <a:off x="16256743" y="10004040"/>
            <a:ext cx="1752704" cy="0"/>
          </a:xfrm>
          <a:prstGeom prst="line">
            <a:avLst/>
          </a:prstGeom>
          <a:ln cap="rnd" w="9525">
            <a:solidFill>
              <a:srgbClr val="00C1D4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16690146" y="704294"/>
            <a:ext cx="854941" cy="241858"/>
            <a:chOff x="0" y="0"/>
            <a:chExt cx="1139922" cy="32247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139952" cy="322453"/>
            </a:xfrm>
            <a:custGeom>
              <a:avLst/>
              <a:gdLst/>
              <a:ahLst/>
              <a:cxnLst/>
              <a:rect r="r" b="b" t="t" l="l"/>
              <a:pathLst>
                <a:path h="322453" w="1139952">
                  <a:moveTo>
                    <a:pt x="0" y="0"/>
                  </a:moveTo>
                  <a:lnTo>
                    <a:pt x="1139952" y="0"/>
                  </a:lnTo>
                  <a:lnTo>
                    <a:pt x="1139952" y="322453"/>
                  </a:lnTo>
                  <a:lnTo>
                    <a:pt x="0" y="3224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-209" b="-7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1150145" y="447670"/>
            <a:ext cx="14475600" cy="1400400"/>
            <a:chOff x="0" y="0"/>
            <a:chExt cx="19300800" cy="18672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9300800" cy="1867200"/>
            </a:xfrm>
            <a:custGeom>
              <a:avLst/>
              <a:gdLst/>
              <a:ahLst/>
              <a:cxnLst/>
              <a:rect r="r" b="b" t="t" l="l"/>
              <a:pathLst>
                <a:path h="1867200" w="19300800">
                  <a:moveTo>
                    <a:pt x="0" y="0"/>
                  </a:moveTo>
                  <a:lnTo>
                    <a:pt x="19300800" y="0"/>
                  </a:lnTo>
                  <a:lnTo>
                    <a:pt x="19300800" y="1867200"/>
                  </a:lnTo>
                  <a:lnTo>
                    <a:pt x="0" y="18672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19300800" cy="190530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4320"/>
                </a:lnSpc>
              </a:pPr>
              <a:r>
                <a:rPr lang="en-US" sz="3600">
                  <a:solidFill>
                    <a:srgbClr val="00C1D4"/>
                  </a:solidFill>
                  <a:latin typeface="Poppins"/>
                  <a:ea typeface="Poppins"/>
                  <a:cs typeface="Poppins"/>
                  <a:sym typeface="Poppins"/>
                </a:rPr>
                <a:t>System Architec</a:t>
              </a:r>
              <a:r>
                <a:rPr lang="en-US" sz="3600">
                  <a:solidFill>
                    <a:srgbClr val="00C1D4"/>
                  </a:solidFill>
                  <a:latin typeface="Poppins"/>
                  <a:ea typeface="Poppins"/>
                  <a:cs typeface="Poppins"/>
                  <a:sym typeface="Poppins"/>
                </a:rPr>
                <a:t>ture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6380356" y="9246912"/>
            <a:ext cx="1512450" cy="670865"/>
            <a:chOff x="0" y="0"/>
            <a:chExt cx="2016600" cy="894486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016600" cy="894486"/>
            </a:xfrm>
            <a:custGeom>
              <a:avLst/>
              <a:gdLst/>
              <a:ahLst/>
              <a:cxnLst/>
              <a:rect r="r" b="b" t="t" l="l"/>
              <a:pathLst>
                <a:path h="894486" w="2016600">
                  <a:moveTo>
                    <a:pt x="0" y="0"/>
                  </a:moveTo>
                  <a:lnTo>
                    <a:pt x="2016600" y="0"/>
                  </a:lnTo>
                  <a:lnTo>
                    <a:pt x="2016600" y="894486"/>
                  </a:lnTo>
                  <a:lnTo>
                    <a:pt x="0" y="89448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28575"/>
              <a:ext cx="2016600" cy="92306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240"/>
                </a:lnSpc>
              </a:pPr>
              <a:r>
                <a:rPr lang="en-US" sz="2700">
                  <a:solidFill>
                    <a:srgbClr val="00C1D4"/>
                  </a:solidFill>
                  <a:latin typeface="Poppins"/>
                  <a:ea typeface="Poppins"/>
                  <a:cs typeface="Poppins"/>
                  <a:sym typeface="Poppins"/>
                </a:rPr>
                <a:t>9</a:t>
              </a: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028700" y="2073064"/>
            <a:ext cx="9347580" cy="76325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1"/>
              </a:lnSpc>
            </a:pPr>
            <a:r>
              <a:rPr lang="en-US" sz="2400" b="true">
                <a:solidFill>
                  <a:srgbClr val="265D71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K</a:t>
            </a:r>
            <a:r>
              <a:rPr lang="en-US" sz="2400" b="true">
                <a:solidFill>
                  <a:srgbClr val="265D71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afka Consumers:</a:t>
            </a:r>
          </a:p>
          <a:p>
            <a:pPr algn="l" marL="586740" indent="-293370" lvl="1">
              <a:lnSpc>
                <a:spcPts val="3311"/>
              </a:lnSpc>
              <a:buFont typeface="Arial"/>
              <a:buChar char="•"/>
            </a:pPr>
            <a:r>
              <a:rPr lang="en-US" b="true" sz="2400">
                <a:solidFill>
                  <a:srgbClr val="265D7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Redis:</a:t>
            </a:r>
          </a:p>
          <a:p>
            <a:pPr algn="l" marL="1036320" indent="-345440" lvl="2">
              <a:lnSpc>
                <a:spcPts val="3840"/>
              </a:lnSpc>
              <a:buFont typeface="Arial"/>
              <a:buChar char="⚬"/>
            </a:pPr>
            <a:r>
              <a:rPr lang="en-US" sz="2400">
                <a:solidFill>
                  <a:srgbClr val="265D71"/>
                </a:solidFill>
                <a:latin typeface="Poppins"/>
                <a:ea typeface="Poppins"/>
                <a:cs typeface="Poppins"/>
                <a:sym typeface="Poppins"/>
              </a:rPr>
              <a:t>Redis Hash for c</a:t>
            </a:r>
            <a:r>
              <a:rPr lang="en-US" sz="2400">
                <a:solidFill>
                  <a:srgbClr val="265D71"/>
                </a:solidFill>
                <a:latin typeface="Poppins"/>
                <a:ea typeface="Poppins"/>
                <a:cs typeface="Poppins"/>
                <a:sym typeface="Poppins"/>
              </a:rPr>
              <a:t>aching taxi data and fleet metrics</a:t>
            </a:r>
          </a:p>
          <a:p>
            <a:pPr algn="l" marL="1036320" indent="-345440" lvl="2">
              <a:lnSpc>
                <a:spcPts val="3840"/>
              </a:lnSpc>
              <a:buFont typeface="Arial"/>
              <a:buChar char="⚬"/>
            </a:pPr>
            <a:r>
              <a:rPr lang="en-US" sz="2400">
                <a:solidFill>
                  <a:srgbClr val="265D71"/>
                </a:solidFill>
                <a:latin typeface="Poppins"/>
                <a:ea typeface="Poppins"/>
                <a:cs typeface="Poppins"/>
                <a:sym typeface="Poppins"/>
              </a:rPr>
              <a:t>R</a:t>
            </a:r>
            <a:r>
              <a:rPr lang="en-US" sz="2400">
                <a:solidFill>
                  <a:srgbClr val="265D71"/>
                </a:solidFill>
                <a:latin typeface="Poppins"/>
                <a:ea typeface="Poppins"/>
                <a:cs typeface="Poppins"/>
                <a:sym typeface="Poppins"/>
              </a:rPr>
              <a:t>edis Streams for storing taxi violation alerts</a:t>
            </a:r>
          </a:p>
          <a:p>
            <a:pPr algn="l" marL="586740" indent="-293370" lvl="1">
              <a:lnSpc>
                <a:spcPts val="3311"/>
              </a:lnSpc>
              <a:buFont typeface="Arial"/>
              <a:buChar char="•"/>
            </a:pPr>
            <a:r>
              <a:rPr lang="en-US" b="true" sz="2400">
                <a:solidFill>
                  <a:srgbClr val="265D7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InfluxDB:</a:t>
            </a:r>
          </a:p>
          <a:p>
            <a:pPr algn="l" marL="1036320" indent="-345440" lvl="2">
              <a:lnSpc>
                <a:spcPts val="3600"/>
              </a:lnSpc>
              <a:buFont typeface="Arial"/>
              <a:buChar char="⚬"/>
            </a:pPr>
            <a:r>
              <a:rPr lang="en-US" sz="2400">
                <a:solidFill>
                  <a:srgbClr val="265D71"/>
                </a:solidFill>
                <a:latin typeface="Poppins"/>
                <a:ea typeface="Poppins"/>
                <a:cs typeface="Poppins"/>
                <a:sym typeface="Poppins"/>
              </a:rPr>
              <a:t>Uses InfluxDB Measurements for storing taxi data, fleet metrics and violation alerts</a:t>
            </a:r>
            <a:r>
              <a:rPr lang="en-US" sz="2400">
                <a:solidFill>
                  <a:srgbClr val="265D71"/>
                </a:solidFill>
                <a:latin typeface="Poppins"/>
                <a:ea typeface="Poppins"/>
                <a:cs typeface="Poppins"/>
                <a:sym typeface="Poppins"/>
              </a:rPr>
              <a:t> for a</a:t>
            </a:r>
            <a:r>
              <a:rPr lang="en-US" sz="2400">
                <a:solidFill>
                  <a:srgbClr val="265D71"/>
                </a:solidFill>
                <a:latin typeface="Poppins"/>
                <a:ea typeface="Poppins"/>
                <a:cs typeface="Poppins"/>
                <a:sym typeface="Poppins"/>
              </a:rPr>
              <a:t>naly</a:t>
            </a:r>
            <a:r>
              <a:rPr lang="en-US" sz="2400">
                <a:solidFill>
                  <a:srgbClr val="265D71"/>
                </a:solidFill>
                <a:latin typeface="Poppins"/>
                <a:ea typeface="Poppins"/>
                <a:cs typeface="Poppins"/>
                <a:sym typeface="Poppins"/>
              </a:rPr>
              <a:t>tics</a:t>
            </a:r>
          </a:p>
          <a:p>
            <a:pPr algn="l">
              <a:lnSpc>
                <a:spcPts val="1800"/>
              </a:lnSpc>
            </a:pPr>
          </a:p>
          <a:p>
            <a:pPr algn="l">
              <a:lnSpc>
                <a:spcPts val="3311"/>
              </a:lnSpc>
            </a:pPr>
            <a:r>
              <a:rPr lang="en-US" sz="2400" b="true">
                <a:solidFill>
                  <a:srgbClr val="265D71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F</a:t>
            </a:r>
            <a:r>
              <a:rPr lang="en-US" sz="2400" b="true">
                <a:solidFill>
                  <a:srgbClr val="265D71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astAPI Backend APIs:</a:t>
            </a:r>
          </a:p>
          <a:p>
            <a:pPr algn="l" marL="586740" indent="-293370" lvl="1">
              <a:lnSpc>
                <a:spcPts val="3600"/>
              </a:lnSpc>
              <a:buFont typeface="Arial"/>
              <a:buChar char="•"/>
            </a:pPr>
            <a:r>
              <a:rPr lang="en-US" sz="2400">
                <a:solidFill>
                  <a:srgbClr val="265D71"/>
                </a:solidFill>
                <a:latin typeface="Poppins"/>
                <a:ea typeface="Poppins"/>
                <a:cs typeface="Poppins"/>
                <a:sym typeface="Poppins"/>
              </a:rPr>
              <a:t>RE</a:t>
            </a:r>
            <a:r>
              <a:rPr lang="en-US" sz="2400">
                <a:solidFill>
                  <a:srgbClr val="265D71"/>
                </a:solidFill>
                <a:latin typeface="Poppins"/>
                <a:ea typeface="Poppins"/>
                <a:cs typeface="Poppins"/>
                <a:sym typeface="Poppins"/>
              </a:rPr>
              <a:t>ST + WebSock</a:t>
            </a:r>
            <a:r>
              <a:rPr lang="en-US" sz="2400">
                <a:solidFill>
                  <a:srgbClr val="265D71"/>
                </a:solidFill>
                <a:latin typeface="Poppins"/>
                <a:ea typeface="Poppins"/>
                <a:cs typeface="Poppins"/>
                <a:sym typeface="Poppins"/>
              </a:rPr>
              <a:t>et APIs for live &amp; historical taxi data, violation alerts and analytics</a:t>
            </a:r>
          </a:p>
          <a:p>
            <a:pPr algn="l">
              <a:lnSpc>
                <a:spcPts val="1800"/>
              </a:lnSpc>
            </a:pPr>
          </a:p>
          <a:p>
            <a:pPr algn="l">
              <a:lnSpc>
                <a:spcPts val="3311"/>
              </a:lnSpc>
            </a:pPr>
            <a:r>
              <a:rPr lang="en-US" b="true" sz="2400">
                <a:solidFill>
                  <a:srgbClr val="265D71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NextJS Dashboard UI:</a:t>
            </a:r>
          </a:p>
          <a:p>
            <a:pPr algn="l" marL="518160" indent="-259080" lvl="1">
              <a:lnSpc>
                <a:spcPts val="3600"/>
              </a:lnSpc>
              <a:buFont typeface="Arial"/>
              <a:buChar char="•"/>
            </a:pPr>
            <a:r>
              <a:rPr lang="en-US" sz="2400">
                <a:solidFill>
                  <a:srgbClr val="265D71"/>
                </a:solidFill>
                <a:latin typeface="Poppins"/>
                <a:ea typeface="Poppins"/>
                <a:cs typeface="Poppins"/>
                <a:sym typeface="Poppins"/>
              </a:rPr>
              <a:t>Interactive map with Leaflet + clustering for scalable, responsive taxi tracking under load</a:t>
            </a:r>
          </a:p>
          <a:p>
            <a:pPr algn="l" marL="518160" indent="-259080" lvl="1">
              <a:lnSpc>
                <a:spcPts val="3600"/>
              </a:lnSpc>
              <a:buFont typeface="Arial"/>
              <a:buChar char="•"/>
            </a:pPr>
            <a:r>
              <a:rPr lang="en-US" sz="2400">
                <a:solidFill>
                  <a:srgbClr val="265D71"/>
                </a:solidFill>
                <a:latin typeface="Poppins"/>
                <a:ea typeface="Poppins"/>
                <a:cs typeface="Poppins"/>
                <a:sym typeface="Poppins"/>
              </a:rPr>
              <a:t>Live and historical incidents feed for speed and geofence violation alerts</a:t>
            </a:r>
          </a:p>
          <a:p>
            <a:pPr algn="l" marL="518160" indent="-259080" lvl="1">
              <a:lnSpc>
                <a:spcPts val="3600"/>
              </a:lnSpc>
              <a:buFont typeface="Arial"/>
              <a:buChar char="•"/>
            </a:pPr>
            <a:r>
              <a:rPr lang="en-US" sz="2400">
                <a:solidFill>
                  <a:srgbClr val="265D71"/>
                </a:solidFill>
                <a:latin typeface="Poppins"/>
                <a:ea typeface="Poppins"/>
                <a:cs typeface="Poppins"/>
                <a:sym typeface="Poppins"/>
              </a:rPr>
              <a:t>Taxi fleet-level and per-taxi metrics and analytics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10430254" y="2405786"/>
            <a:ext cx="7114834" cy="6852514"/>
          </a:xfrm>
          <a:custGeom>
            <a:avLst/>
            <a:gdLst/>
            <a:ahLst/>
            <a:cxnLst/>
            <a:rect r="r" b="b" t="t" l="l"/>
            <a:pathLst>
              <a:path h="6852514" w="7114834">
                <a:moveTo>
                  <a:pt x="0" y="0"/>
                </a:moveTo>
                <a:lnTo>
                  <a:pt x="7114833" y="0"/>
                </a:lnTo>
                <a:lnTo>
                  <a:pt x="7114833" y="6852514"/>
                </a:lnTo>
                <a:lnTo>
                  <a:pt x="0" y="68525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18541" t="-23334" r="-5581" b="-8724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DAGsshVatJw</dc:identifier>
  <dcterms:modified xsi:type="dcterms:W3CDTF">2011-08-01T06:04:30Z</dcterms:modified>
  <cp:revision>1</cp:revision>
  <dc:title>final_presentation_F4_B</dc:title>
</cp:coreProperties>
</file>